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2"/>
  </p:notesMasterIdLst>
  <p:handoutMasterIdLst>
    <p:handoutMasterId r:id="rId97"/>
  </p:handoutMasterIdLst>
  <p:sldIdLst>
    <p:sldId id="256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416" r:id="rId12"/>
    <p:sldId id="276" r:id="rId13"/>
    <p:sldId id="277" r:id="rId14"/>
    <p:sldId id="278" r:id="rId15"/>
    <p:sldId id="280" r:id="rId16"/>
    <p:sldId id="281" r:id="rId17"/>
    <p:sldId id="282" r:id="rId18"/>
    <p:sldId id="284" r:id="rId19"/>
    <p:sldId id="285" r:id="rId20"/>
    <p:sldId id="286" r:id="rId21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63" r:id="rId37"/>
    <p:sldId id="301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64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65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4" r:id="rId71"/>
    <p:sldId id="333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498" r:id="rId80"/>
    <p:sldId id="499" r:id="rId81"/>
    <p:sldId id="500" r:id="rId82"/>
    <p:sldId id="352" r:id="rId83"/>
    <p:sldId id="343" r:id="rId84"/>
    <p:sldId id="342" r:id="rId85"/>
    <p:sldId id="344" r:id="rId86"/>
    <p:sldId id="347" r:id="rId87"/>
    <p:sldId id="348" r:id="rId88"/>
    <p:sldId id="349" r:id="rId89"/>
    <p:sldId id="350" r:id="rId90"/>
    <p:sldId id="351" r:id="rId91"/>
    <p:sldId id="267" r:id="rId92"/>
    <p:sldId id="494" r:id="rId93"/>
    <p:sldId id="495" r:id="rId94"/>
    <p:sldId id="496" r:id="rId95"/>
    <p:sldId id="497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46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handoutMaster" Target="handoutMasters/handoutMaster1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0" Type="http://schemas.openxmlformats.org/officeDocument/2006/relationships/tableStyles" Target="tableStyle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C828E-551C-344D-88CB-4E228CABB3E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D3A48-08EC-6C4D-B61F-FFAEF68E8A7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0C76B-884A-9B45-AA14-51E4A9967FD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D3050-06EE-BC47-9F0D-D777D21F70C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5BD3050-06EE-BC47-9F0D-D777D21F70C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5BD3050-06EE-BC47-9F0D-D777D21F70C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DCCB-E609-5A48-BEDC-5A30072E2A2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E336-74A8-ED43-B9CF-15D33DB98FD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A0B7B-A113-004B-98AF-F6954965FA4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1929-8A07-074C-BA41-0751E1C6C98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42D5-148A-9F44-95EF-3F32DF51CBE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791D-A532-1B4A-AD78-8235E613024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36258-00E8-9A4D-A3BA-4203639C98B1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C21-7B40-DD47-9ED0-3C83C0AF7DB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B879-EFCB-D04D-8C10-BCCA988C5AA8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0560-7B86-494E-B624-280066CC4CB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7774C-FEFC-F64C-B7DF-423D9BFC48EC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CFA612F-6BDA-6245-A30F-ADF16CDF039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emf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Patterns III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Yuqun</a:t>
            </a:r>
            <a:r>
              <a:rPr lang="en-US" dirty="0" smtClean="0"/>
              <a:t> Zhang</a:t>
            </a:r>
            <a:endParaRPr lang="en-US" dirty="0" smtClean="0"/>
          </a:p>
          <a:p>
            <a:r>
              <a:rPr lang="en-US" smtClean="0"/>
              <a:t>CS304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Figures from Head First Design Patterns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 example	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  public static ChocolateBoiler getInstance() {</a:t>
            </a:r>
            <a:endParaRPr lang="en-US" altLang="zh-CN"/>
          </a:p>
          <a:p>
            <a:r>
              <a:rPr lang="en-US" altLang="zh-CN"/>
              <a:t>2     if (uniqueInstance == null) {</a:t>
            </a:r>
            <a:endParaRPr lang="en-US" altLang="zh-CN"/>
          </a:p>
          <a:p>
            <a:r>
              <a:rPr lang="en-US" altLang="zh-CN"/>
              <a:t>3         uniqueInstance = new ChocolateBoiler();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4     return uniqueInstance;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08063" y="3175609"/>
            <a:ext cx="1770803" cy="295772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“Fix” is Easy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05036"/>
            <a:ext cx="8229600" cy="4248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public class Singleton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private static Singleton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// …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private Singleton() {}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public static synchronized Singleton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getInstance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()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if (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== null)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 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= new Singleton();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}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return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// …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1800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411" y="6618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671266" y="2681879"/>
            <a:ext cx="4207934" cy="147827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 adding the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synchronized</a:t>
            </a:r>
            <a:r>
              <a:rPr lang="en-US" dirty="0" smtClean="0"/>
              <a:t> keyword, we force every thread to wait its turn before it can enter the method. That is, no two threads may be in the method at the same time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25961" y="4912606"/>
            <a:ext cx="5392987" cy="4564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turns out to not be a great idea. Why?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25961" y="5500619"/>
            <a:ext cx="5392987" cy="4564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Synchronization is expensive. But that’s not all…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25961" y="6109426"/>
            <a:ext cx="5392987" cy="4564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When is synchronization </a:t>
            </a:r>
            <a:r>
              <a:rPr lang="en-US" i="1" dirty="0" smtClean="0"/>
              <a:t>really </a:t>
            </a:r>
            <a:r>
              <a:rPr lang="en-US" dirty="0" smtClean="0"/>
              <a:t>necessary?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Whoops. What are the options, then?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roll with synchronized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getInstance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dirty="0" smtClean="0"/>
              <a:t> anyway. Maybe the performance of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getInstance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dirty="0" smtClean="0"/>
              <a:t> isn’t a big deal for you.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b="1" dirty="0" smtClean="0">
                <a:solidFill>
                  <a:schemeClr val="accent2"/>
                </a:solidFill>
              </a:rPr>
              <a:t>eager instantiation</a:t>
            </a:r>
            <a:r>
              <a:rPr lang="en-US" b="1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instead of </a:t>
            </a:r>
            <a:r>
              <a:rPr lang="en-US" b="1" dirty="0" smtClean="0">
                <a:solidFill>
                  <a:schemeClr val="accent5"/>
                </a:solidFill>
              </a:rPr>
              <a:t>lazy instantiation</a:t>
            </a:r>
            <a:endParaRPr lang="en-US" b="1" dirty="0" smtClean="0">
              <a:solidFill>
                <a:schemeClr val="accent5"/>
              </a:solidFill>
            </a:endParaRPr>
          </a:p>
          <a:p>
            <a:pPr lvl="1"/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public class Singleton {</a:t>
            </a:r>
            <a:br>
              <a:rPr lang="en-US" sz="1600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private static Singleton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= new Singleton();</a:t>
            </a:r>
            <a:br>
              <a:rPr lang="en-US" sz="1600" b="1" dirty="0">
                <a:latin typeface="Courier New" panose="02070309020205020404"/>
                <a:cs typeface="Courier New" panose="02070309020205020404"/>
              </a:rPr>
            </a:b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private Singleton() {}</a:t>
            </a:r>
            <a:br>
              <a:rPr lang="en-US" sz="1600" b="1" dirty="0">
                <a:latin typeface="Courier New" panose="02070309020205020404"/>
                <a:cs typeface="Courier New" panose="02070309020205020404"/>
              </a:rPr>
            </a:b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public static Singleton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getInstance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() {</a:t>
            </a:r>
            <a:br>
              <a:rPr lang="en-US" sz="1600" b="1" dirty="0">
                <a:latin typeface="Courier New" panose="02070309020205020404"/>
                <a:cs typeface="Courier New" panose="02070309020205020404"/>
              </a:rPr>
            </a:b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 return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;</a:t>
            </a:r>
            <a:br>
              <a:rPr lang="en-US" sz="1600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}</a:t>
            </a:r>
            <a:br>
              <a:rPr lang="en-US" sz="1600" b="1" dirty="0">
                <a:latin typeface="Courier New" panose="02070309020205020404"/>
                <a:cs typeface="Courier New" panose="02070309020205020404"/>
              </a:rPr>
            </a:b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73807" y="2378091"/>
            <a:ext cx="1386477" cy="295772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option…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Double checked locking </a:t>
            </a:r>
            <a:r>
              <a:rPr lang="en-US" dirty="0" smtClean="0"/>
              <a:t>(Java 5 and later)</a:t>
            </a:r>
            <a:endParaRPr lang="en-US" dirty="0" smtClean="0"/>
          </a:p>
          <a:p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public class Singleton {</a:t>
            </a:r>
            <a:br>
              <a:rPr lang="en-US" sz="2200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private volatile static Singleton </a:t>
            </a:r>
            <a:r>
              <a:rPr lang="en-US" sz="22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;</a:t>
            </a:r>
            <a:br>
              <a:rPr lang="en-US" sz="2200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private Singleton () {}</a:t>
            </a:r>
            <a:br>
              <a:rPr lang="en-US" sz="2200" b="1" dirty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public static Singleton </a:t>
            </a:r>
            <a:r>
              <a:rPr lang="en-US" sz="2200" b="1" dirty="0" err="1" smtClean="0">
                <a:latin typeface="Courier New" panose="02070309020205020404"/>
                <a:cs typeface="Courier New" panose="02070309020205020404"/>
              </a:rPr>
              <a:t>getInstance</a:t>
            </a: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() {</a:t>
            </a:r>
            <a:br>
              <a:rPr lang="en-US" sz="2200" b="1" dirty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  if (</a:t>
            </a:r>
            <a:r>
              <a:rPr lang="en-US" sz="22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== null) {</a:t>
            </a:r>
            <a:br>
              <a:rPr lang="en-US" sz="2200" b="1" dirty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    synchronized (</a:t>
            </a:r>
            <a:r>
              <a:rPr lang="en-US" sz="2200" b="1" dirty="0" err="1" smtClean="0">
                <a:latin typeface="Courier New" panose="02070309020205020404"/>
                <a:cs typeface="Courier New" panose="02070309020205020404"/>
              </a:rPr>
              <a:t>Singleton.class</a:t>
            </a: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) {</a:t>
            </a:r>
            <a:br>
              <a:rPr lang="en-US" sz="2200" b="1" dirty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      if (</a:t>
            </a:r>
            <a:r>
              <a:rPr lang="en-US" sz="22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== null) {</a:t>
            </a:r>
            <a:br>
              <a:rPr lang="en-US" sz="2200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        </a:t>
            </a:r>
            <a:r>
              <a:rPr lang="en-US" sz="22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= new Singleton();</a:t>
            </a:r>
            <a:br>
              <a:rPr lang="en-US" sz="2200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      }</a:t>
            </a:r>
            <a:br>
              <a:rPr lang="en-US" sz="2200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    }</a:t>
            </a:r>
            <a:br>
              <a:rPr lang="en-US" sz="2200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  }</a:t>
            </a:r>
            <a:br>
              <a:rPr lang="en-US" sz="2200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  return </a:t>
            </a:r>
            <a:r>
              <a:rPr lang="en-US" sz="22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;</a:t>
            </a:r>
            <a:br>
              <a:rPr lang="en-US" sz="2200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  }</a:t>
            </a:r>
            <a:br>
              <a:rPr lang="en-US" sz="2200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sz="2200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sz="2200" b="1" dirty="0" smtClean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848581" y="885215"/>
            <a:ext cx="4053737" cy="1437935"/>
          </a:xfrm>
          <a:prstGeom prst="roundRect">
            <a:avLst>
              <a:gd name="adj" fmla="val 685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volatile</a:t>
            </a:r>
            <a:r>
              <a:rPr lang="en-US" dirty="0" smtClean="0"/>
              <a:t> keyword ensures that multiple threads handle the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dirty="0" smtClean="0"/>
              <a:t> correctly when it is being initialized to the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Singleton</a:t>
            </a:r>
            <a:r>
              <a:rPr lang="en-US" dirty="0" smtClean="0"/>
              <a:t> instance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48581" y="2462171"/>
            <a:ext cx="4053737" cy="6183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for an instance; if there isn’t one, enter the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synchronized</a:t>
            </a:r>
            <a:r>
              <a:rPr lang="en-US" dirty="0" smtClean="0"/>
              <a:t> block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48581" y="3237528"/>
            <a:ext cx="4053737" cy="6183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Once in the block, check again and if still null, create an instance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48581" y="4014591"/>
            <a:ext cx="4053737" cy="6183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Notice that we only synchronize the first time through!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48581" y="4785351"/>
            <a:ext cx="4053737" cy="6183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approach can drastically reduce the overhead of synchronization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Command Pattern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Mission: A Remote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221" y="1266679"/>
            <a:ext cx="6782907" cy="56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Vendor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607" y="1317109"/>
            <a:ext cx="6815352" cy="5495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2093" y="3721239"/>
            <a:ext cx="4035132" cy="252131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a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19" name="Oval Callout 18"/>
          <p:cNvSpPr/>
          <p:nvPr/>
        </p:nvSpPr>
        <p:spPr>
          <a:xfrm>
            <a:off x="1012695" y="5282259"/>
            <a:ext cx="2570290" cy="1188702"/>
          </a:xfrm>
          <a:prstGeom prst="wedgeEllipseCallout">
            <a:avLst>
              <a:gd name="adj1" fmla="val 61989"/>
              <a:gd name="adj2" fmla="val -506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The remote is simple, but the devices are not!</a:t>
            </a:r>
            <a:endParaRPr lang="en-US" dirty="0"/>
          </a:p>
        </p:txBody>
      </p:sp>
      <p:sp>
        <p:nvSpPr>
          <p:cNvPr id="16" name="Oval Callout 15"/>
          <p:cNvSpPr/>
          <p:nvPr/>
        </p:nvSpPr>
        <p:spPr>
          <a:xfrm>
            <a:off x="643202" y="4013984"/>
            <a:ext cx="2570290" cy="1188702"/>
          </a:xfrm>
          <a:prstGeom prst="wedgeEllipseCallout">
            <a:avLst>
              <a:gd name="adj1" fmla="val 72818"/>
              <a:gd name="adj2" fmla="val 5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Yeah! What’s with all the different method names?</a:t>
            </a:r>
            <a:endParaRPr lang="en-US" dirty="0"/>
          </a:p>
        </p:txBody>
      </p:sp>
      <p:sp>
        <p:nvSpPr>
          <p:cNvPr id="17" name="Oval Callout 16"/>
          <p:cNvSpPr/>
          <p:nvPr/>
        </p:nvSpPr>
        <p:spPr>
          <a:xfrm>
            <a:off x="643202" y="2504888"/>
            <a:ext cx="2570290" cy="1372907"/>
          </a:xfrm>
          <a:prstGeom prst="wedgeEllipseCallout">
            <a:avLst>
              <a:gd name="adj1" fmla="val 61989"/>
              <a:gd name="adj2" fmla="val 488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We need some </a:t>
            </a:r>
            <a:r>
              <a:rPr lang="en-US" i="1" dirty="0" smtClean="0"/>
              <a:t>information hiding</a:t>
            </a:r>
            <a:r>
              <a:rPr lang="en-US" dirty="0" smtClean="0"/>
              <a:t> and </a:t>
            </a:r>
            <a:r>
              <a:rPr lang="en-US" i="1" dirty="0" smtClean="0"/>
              <a:t>separation of concerns</a:t>
            </a:r>
            <a:endParaRPr lang="en-US" dirty="0"/>
          </a:p>
        </p:txBody>
      </p:sp>
      <p:sp>
        <p:nvSpPr>
          <p:cNvPr id="22" name="Oval Callout 21"/>
          <p:cNvSpPr/>
          <p:nvPr/>
        </p:nvSpPr>
        <p:spPr>
          <a:xfrm>
            <a:off x="2691078" y="1339173"/>
            <a:ext cx="3170785" cy="1739506"/>
          </a:xfrm>
          <a:prstGeom prst="wedgeEllipseCallout">
            <a:avLst>
              <a:gd name="adj1" fmla="val 2561"/>
              <a:gd name="adj2" fmla="val 810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Yeah, the remote shouldn’t have a bunch of switch statements that select between devices…</a:t>
            </a:r>
            <a:endParaRPr lang="en-US" dirty="0"/>
          </a:p>
        </p:txBody>
      </p:sp>
      <p:sp>
        <p:nvSpPr>
          <p:cNvPr id="23" name="Oval Callout 22"/>
          <p:cNvSpPr/>
          <p:nvPr/>
        </p:nvSpPr>
        <p:spPr>
          <a:xfrm>
            <a:off x="5902655" y="1576923"/>
            <a:ext cx="3170785" cy="2059874"/>
          </a:xfrm>
          <a:prstGeom prst="wedgeEllipseCallout">
            <a:avLst>
              <a:gd name="adj1" fmla="val -16354"/>
              <a:gd name="adj2" fmla="val 790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We really need to </a:t>
            </a:r>
            <a:r>
              <a:rPr lang="en-US" i="1" dirty="0" smtClean="0"/>
              <a:t>decouple</a:t>
            </a:r>
            <a:r>
              <a:rPr lang="en-US" dirty="0" smtClean="0"/>
              <a:t> the requester of the action from the object that performs the action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Objects (in context)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introduce </a:t>
            </a:r>
            <a:r>
              <a:rPr lang="en-US" b="1" dirty="0" smtClean="0">
                <a:solidFill>
                  <a:schemeClr val="accent4"/>
                </a:solidFill>
              </a:rPr>
              <a:t>command objects </a:t>
            </a:r>
            <a:r>
              <a:rPr lang="en-US" dirty="0" smtClean="0"/>
              <a:t>into the design</a:t>
            </a:r>
            <a:endParaRPr lang="en-US" dirty="0" smtClean="0"/>
          </a:p>
          <a:p>
            <a:pPr lvl="1"/>
            <a:r>
              <a:rPr lang="en-US" dirty="0" smtClean="0"/>
              <a:t>A command object encapsulates a request to do something (e.g., turn on a light) on a specific object (e.g., the living room lamp)</a:t>
            </a:r>
            <a:endParaRPr lang="en-US" dirty="0" smtClean="0"/>
          </a:p>
          <a:p>
            <a:pPr lvl="1"/>
            <a:r>
              <a:rPr lang="en-US" dirty="0" smtClean="0"/>
              <a:t>We can then just store a command object for each button such that when the button is pressed, the command is invoked</a:t>
            </a:r>
            <a:endParaRPr lang="en-US" dirty="0" smtClean="0"/>
          </a:p>
          <a:p>
            <a:pPr lvl="1"/>
            <a:r>
              <a:rPr lang="en-US" dirty="0" smtClean="0"/>
              <a:t>The button doesn’t have to know </a:t>
            </a:r>
            <a:r>
              <a:rPr lang="en-US" i="1" dirty="0" smtClean="0"/>
              <a:t>anything</a:t>
            </a:r>
            <a:r>
              <a:rPr lang="en-US" dirty="0" smtClean="0"/>
              <a:t> about the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Analogy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4976" y="453317"/>
            <a:ext cx="6199024" cy="628560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41118" y="1517138"/>
            <a:ext cx="3175153" cy="2275709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 order slip encapsulates a request to prepare a meal. It’s method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orderUp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dirty="0" smtClean="0"/>
              <a:t> encapsulates the actions needed to prepare the meal; it also carries its own reference to the appropriate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Cook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1118" y="3916333"/>
            <a:ext cx="3175153" cy="10055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waitress just creates order slips and invokes the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orderUp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dirty="0" smtClean="0"/>
              <a:t> method.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1118" y="5032630"/>
            <a:ext cx="3175153" cy="14063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Cook knows how to prepare the meals; but he’s completely decoupled from the waitress (they need never directly communicate)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Singleton Pattern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04" y="1909410"/>
            <a:ext cx="2982549" cy="2871344"/>
          </a:xfrm>
        </p:spPr>
        <p:txBody>
          <a:bodyPr>
            <a:normAutofit/>
          </a:bodyPr>
          <a:lstStyle/>
          <a:p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Command</a:t>
            </a:r>
            <a:br>
              <a:rPr lang="en-US" dirty="0" smtClean="0"/>
            </a:br>
            <a:r>
              <a:rPr lang="en-US" dirty="0" smtClean="0"/>
              <a:t>Pattern in </a:t>
            </a:r>
            <a:br>
              <a:rPr lang="en-US" dirty="0" smtClean="0"/>
            </a:br>
            <a:r>
              <a:rPr lang="en-US" dirty="0" smtClean="0"/>
              <a:t>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632" y="347472"/>
            <a:ext cx="6697076" cy="6510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 the diner objects to the Command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93664" y="2187503"/>
            <a:ext cx="17581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Waitress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Cook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orderUp</a:t>
            </a:r>
            <a:r>
              <a:rPr lang="en-US" sz="2400" dirty="0" smtClean="0"/>
              <a:t>()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Order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Customer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takeOrder</a:t>
            </a:r>
            <a:r>
              <a:rPr lang="en-US" sz="2400" dirty="0" smtClean="0"/>
              <a:t>()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968049" y="2187503"/>
            <a:ext cx="221992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Command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execute()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Client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Invoker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Receiver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setCommand</a:t>
            </a:r>
            <a:r>
              <a:rPr lang="en-US" sz="2400" dirty="0" smtClean="0"/>
              <a:t>()</a:t>
            </a:r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 the diner objects to the Command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93664" y="2187503"/>
            <a:ext cx="17581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Waitress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Cook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orderUp</a:t>
            </a:r>
            <a:r>
              <a:rPr lang="en-US" sz="2400" dirty="0" smtClean="0"/>
              <a:t>()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Order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Customer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takeOrder</a:t>
            </a:r>
            <a:r>
              <a:rPr lang="en-US" sz="2400" dirty="0" smtClean="0"/>
              <a:t>()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968049" y="2187503"/>
            <a:ext cx="221992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Command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execute()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Client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Invoker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Receiver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setCommand</a:t>
            </a:r>
            <a:r>
              <a:rPr lang="en-US" sz="2400" dirty="0" smtClean="0"/>
              <a:t>()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645961" y="3881055"/>
            <a:ext cx="2322088" cy="14818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93291" y="3193050"/>
            <a:ext cx="2974758" cy="2169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69564" y="2452121"/>
            <a:ext cx="2498485" cy="2187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152048" y="2452121"/>
            <a:ext cx="2816001" cy="2187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98361" y="6121482"/>
            <a:ext cx="2169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645961" y="3193050"/>
            <a:ext cx="2322088" cy="68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First Command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public interface Command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public void execute ();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public class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LightOnCommand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implements Command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Light light;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public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LightOnCommand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(Light light)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this.light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= light;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public void execute ()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light.on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11647" y="1511996"/>
            <a:ext cx="3175153" cy="652724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Simple. Just one method called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execute()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2082" y="2164720"/>
            <a:ext cx="2408596" cy="142614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511647" y="4539910"/>
            <a:ext cx="3175153" cy="1722705"/>
          </a:xfrm>
          <a:prstGeom prst="roundRect">
            <a:avLst>
              <a:gd name="adj" fmla="val 45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constructor is passed the specific light that this command controls. When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execute()</a:t>
            </a:r>
            <a:r>
              <a:rPr lang="en-US" dirty="0" smtClean="0"/>
              <a:t> gets called, this is the light that will be the receiver of the request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Command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public class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SimpleRemoteControl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Command slot;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  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 public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SimpleRemoteControl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() { }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public void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setCommand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(Command command)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  slot = command;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public void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buttonWasPressed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()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slot.execute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2000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462854" y="2014769"/>
            <a:ext cx="4223948" cy="652724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have one slot to hold a command, which will control one device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462854" y="3843078"/>
            <a:ext cx="4223948" cy="1096445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have a method to set the command the slot will control; could be called multiple times to change the behavior of the button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2852" y="5307294"/>
            <a:ext cx="4223948" cy="1169705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method is called when the button is pressed. All we do is take the current command bound to the slot and call its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execute()</a:t>
            </a:r>
            <a:r>
              <a:rPr lang="en-US" dirty="0" smtClean="0"/>
              <a:t> method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Test of the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22785"/>
            <a:ext cx="8229600" cy="4498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public class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RemoteControlTest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public static void main(String[]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args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)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SimpleRemoteControl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remote = 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    new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SimpleRemoteControl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Light light = new Light();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LightOnCommand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lightOn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= new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LightOnCommand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(light);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remote.setCommand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lightOn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);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remote.buttonWasPressed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1800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062608" y="1524000"/>
            <a:ext cx="3853511" cy="652724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RemoteControlTest</a:t>
            </a:r>
            <a:r>
              <a:rPr lang="en-US" dirty="0" smtClean="0"/>
              <a:t> class is the Client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062608" y="2904419"/>
            <a:ext cx="3853511" cy="923711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remote is the Invoker; it will be passed a command object that can be used to make requests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62608" y="3933977"/>
            <a:ext cx="3853511" cy="652724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Light</a:t>
            </a:r>
            <a:r>
              <a:rPr lang="en-US" dirty="0" smtClean="0"/>
              <a:t> object is the Receiver of the request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62608" y="4939523"/>
            <a:ext cx="3853511" cy="652724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create a command and pass it the Receiver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62608" y="5698093"/>
            <a:ext cx="3853511" cy="652724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Then we pass the command to the Invoker.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037" y="1600200"/>
            <a:ext cx="8492763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Implement the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FaucetOffCommand</a:t>
            </a:r>
            <a:r>
              <a:rPr lang="en-US" dirty="0" smtClean="0"/>
              <a:t> class</a:t>
            </a:r>
            <a:endParaRPr lang="en-US" dirty="0" smtClean="0"/>
          </a:p>
          <a:p>
            <a:r>
              <a:rPr lang="en-US" dirty="0" smtClean="0"/>
              <a:t>Here’s the new “test” code:</a:t>
            </a:r>
            <a:endParaRPr lang="en-US" dirty="0" smtClean="0"/>
          </a:p>
          <a:p>
            <a:pPr marL="274320" lvl="1" indent="0">
              <a:buNone/>
            </a:pPr>
            <a:endParaRPr lang="en-US" sz="1700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sz="1700" b="1" dirty="0" smtClean="0">
                <a:latin typeface="Courier New" panose="02070309020205020404"/>
                <a:cs typeface="Courier New" panose="02070309020205020404"/>
              </a:rPr>
              <a:t>public </a:t>
            </a: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class </a:t>
            </a:r>
            <a:r>
              <a:rPr lang="en-US" sz="1700" b="1" dirty="0" err="1">
                <a:latin typeface="Courier New" panose="02070309020205020404"/>
                <a:cs typeface="Courier New" panose="02070309020205020404"/>
              </a:rPr>
              <a:t>RemoteControlTest</a:t>
            </a: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 {</a:t>
            </a:r>
            <a:endParaRPr lang="en-US" sz="1700" b="1" dirty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  public static void main(String[] </a:t>
            </a:r>
            <a:r>
              <a:rPr lang="en-US" sz="1700" b="1" dirty="0" err="1">
                <a:latin typeface="Courier New" panose="02070309020205020404"/>
                <a:cs typeface="Courier New" panose="02070309020205020404"/>
              </a:rPr>
              <a:t>args</a:t>
            </a: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) {</a:t>
            </a:r>
            <a:endParaRPr lang="en-US" sz="1700" b="1" dirty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    </a:t>
            </a:r>
            <a:r>
              <a:rPr lang="en-US" sz="1700" b="1" dirty="0" err="1">
                <a:latin typeface="Courier New" panose="02070309020205020404"/>
                <a:cs typeface="Courier New" panose="02070309020205020404"/>
              </a:rPr>
              <a:t>SimpleRemoteControl</a:t>
            </a: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 remote = </a:t>
            </a:r>
            <a:r>
              <a:rPr lang="en-US" sz="1700" b="1" dirty="0" smtClean="0">
                <a:latin typeface="Courier New" panose="02070309020205020404"/>
                <a:cs typeface="Courier New" panose="02070309020205020404"/>
              </a:rPr>
              <a:t>new </a:t>
            </a:r>
            <a:r>
              <a:rPr lang="en-US" sz="1700" b="1" dirty="0" err="1">
                <a:latin typeface="Courier New" panose="02070309020205020404"/>
                <a:cs typeface="Courier New" panose="02070309020205020404"/>
              </a:rPr>
              <a:t>SimpleRemoteControl</a:t>
            </a: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sz="1700" b="1" dirty="0" smtClean="0">
                <a:latin typeface="Courier New" panose="02070309020205020404"/>
                <a:cs typeface="Courier New" panose="02070309020205020404"/>
              </a:rPr>
              <a:t>;</a:t>
            </a:r>
            <a:endParaRPr lang="en-US" sz="1700" b="1" dirty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    </a:t>
            </a:r>
            <a:r>
              <a:rPr lang="en-US" sz="1700" b="1" dirty="0" smtClean="0">
                <a:latin typeface="Courier New" panose="02070309020205020404"/>
                <a:cs typeface="Courier New" panose="02070309020205020404"/>
              </a:rPr>
              <a:t>Faucet faucet = new </a:t>
            </a:r>
            <a:r>
              <a:rPr lang="en-US" sz="1700" b="1" dirty="0" err="1" smtClean="0">
                <a:latin typeface="Courier New" panose="02070309020205020404"/>
                <a:cs typeface="Courier New" panose="02070309020205020404"/>
              </a:rPr>
              <a:t>FaucetControl</a:t>
            </a:r>
            <a:r>
              <a:rPr lang="en-US" sz="1700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sz="1700" b="1" dirty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    </a:t>
            </a:r>
            <a:r>
              <a:rPr lang="en-US" sz="1700" b="1" dirty="0" err="1" smtClean="0">
                <a:latin typeface="Courier New" panose="02070309020205020404"/>
                <a:cs typeface="Courier New" panose="02070309020205020404"/>
              </a:rPr>
              <a:t>FaucetOffCommand</a:t>
            </a:r>
            <a:r>
              <a:rPr lang="en-US" sz="1700" b="1" dirty="0" smtClean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700" b="1" dirty="0" err="1" smtClean="0">
                <a:latin typeface="Courier New" panose="02070309020205020404"/>
                <a:cs typeface="Courier New" panose="02070309020205020404"/>
              </a:rPr>
              <a:t>faucetOff</a:t>
            </a:r>
            <a:r>
              <a:rPr lang="en-US" sz="1700" b="1" dirty="0" smtClean="0">
                <a:latin typeface="Courier New" panose="02070309020205020404"/>
                <a:cs typeface="Courier New" panose="02070309020205020404"/>
              </a:rPr>
              <a:t> = </a:t>
            </a: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new </a:t>
            </a:r>
            <a:r>
              <a:rPr lang="en-US" sz="1700" b="1" dirty="0" err="1" smtClean="0">
                <a:latin typeface="Courier New" panose="02070309020205020404"/>
                <a:cs typeface="Courier New" panose="02070309020205020404"/>
              </a:rPr>
              <a:t>FaucetOffCommand</a:t>
            </a:r>
            <a:r>
              <a:rPr lang="en-US" sz="1700" b="1" dirty="0" smtClean="0">
                <a:latin typeface="Courier New" panose="02070309020205020404"/>
                <a:cs typeface="Courier New" panose="02070309020205020404"/>
              </a:rPr>
              <a:t>(faucet);</a:t>
            </a:r>
            <a:endParaRPr lang="en-US" sz="1700" b="1" dirty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    </a:t>
            </a:r>
            <a:r>
              <a:rPr lang="en-US" sz="1700" b="1" dirty="0" err="1">
                <a:latin typeface="Courier New" panose="02070309020205020404"/>
                <a:cs typeface="Courier New" panose="02070309020205020404"/>
              </a:rPr>
              <a:t>remote.setCommand</a:t>
            </a:r>
            <a:r>
              <a:rPr lang="en-US" sz="1700" b="1" dirty="0" smtClean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1700" b="1" dirty="0" err="1" smtClean="0">
                <a:latin typeface="Courier New" panose="02070309020205020404"/>
                <a:cs typeface="Courier New" panose="02070309020205020404"/>
              </a:rPr>
              <a:t>faucetOff</a:t>
            </a:r>
            <a:r>
              <a:rPr lang="en-US" sz="1700" b="1" dirty="0" smtClean="0">
                <a:latin typeface="Courier New" panose="02070309020205020404"/>
                <a:cs typeface="Courier New" panose="02070309020205020404"/>
              </a:rPr>
              <a:t>)</a:t>
            </a: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;</a:t>
            </a:r>
            <a:endParaRPr lang="en-US" sz="1700" b="1" dirty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    </a:t>
            </a:r>
            <a:r>
              <a:rPr lang="en-US" sz="1700" b="1" dirty="0" err="1">
                <a:latin typeface="Courier New" panose="02070309020205020404"/>
                <a:cs typeface="Courier New" panose="02070309020205020404"/>
              </a:rPr>
              <a:t>remote.buttonWasPressed</a:t>
            </a: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sz="1700" b="1" dirty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  }</a:t>
            </a:r>
            <a:endParaRPr lang="en-US" sz="1700" b="1" dirty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sz="1700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1700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5606" y="1269755"/>
            <a:ext cx="2410807" cy="1305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public class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FaucetOffCommand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implements Command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 Faucet faucet;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 public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FaucetOffCommand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(Faucet faucet)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  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this.faucet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= faucet;</a:t>
            </a:r>
            <a:endParaRPr lang="en-US" sz="2000" b="1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 }</a:t>
            </a:r>
            <a:endParaRPr lang="en-US" sz="2000" b="1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 public void execute () {</a:t>
            </a:r>
            <a:endParaRPr lang="en-US" sz="2000" b="1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  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faucet.closeValve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);</a:t>
            </a:r>
            <a:endParaRPr lang="en-US" sz="2000" b="1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 }</a:t>
            </a:r>
            <a:endParaRPr lang="en-US" sz="2000" b="1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2000" b="1" dirty="0">
              <a:latin typeface="Courier New" panose="02070309020205020404"/>
              <a:cs typeface="Courier New" panose="020703090202050204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Command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414262" y="2467581"/>
            <a:ext cx="6494062" cy="2178976"/>
          </a:xfrm>
          <a:prstGeom prst="cube">
            <a:avLst>
              <a:gd name="adj" fmla="val 976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The Command Pattern</a:t>
            </a:r>
            <a:r>
              <a:rPr lang="en-US" sz="2400" dirty="0" smtClean="0"/>
              <a:t> encapsulates a request as an object, thereby letting you parameterize other objects with different requests, queue or log requests, and support undoable operations.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Command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413" y="1218481"/>
            <a:ext cx="5122563" cy="5639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Notion of a Singleton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objects we only need one of:</a:t>
            </a:r>
            <a:endParaRPr lang="en-US" dirty="0" smtClean="0"/>
          </a:p>
          <a:p>
            <a:pPr lvl="1"/>
            <a:r>
              <a:rPr lang="en-US" dirty="0" smtClean="0"/>
              <a:t>Thread pools, caches, dialog boxes, logging objects, device drivers, etc.</a:t>
            </a:r>
            <a:endParaRPr lang="en-US" dirty="0" smtClean="0"/>
          </a:p>
          <a:p>
            <a:pPr lvl="1"/>
            <a:r>
              <a:rPr lang="en-US" dirty="0" smtClean="0"/>
              <a:t>In many cases, instantiating more than one of such objects creates all kinds of problems (e.g., incorrect program behavior, resource overuse, inconsistent results)</a:t>
            </a:r>
            <a:endParaRPr lang="en-US" dirty="0" smtClean="0"/>
          </a:p>
          <a:p>
            <a:r>
              <a:rPr lang="en-US" dirty="0" smtClean="0"/>
              <a:t>We could just use global (static) variables</a:t>
            </a:r>
            <a:endParaRPr lang="en-US" dirty="0" smtClean="0"/>
          </a:p>
          <a:p>
            <a:pPr lvl="1"/>
            <a:r>
              <a:rPr lang="en-US" dirty="0" smtClean="0"/>
              <a:t>The Singleton pattern gives all of the upsides without the downsides</a:t>
            </a:r>
            <a:endParaRPr lang="en-US" dirty="0" smtClean="0"/>
          </a:p>
          <a:p>
            <a:pPr lvl="2"/>
            <a:r>
              <a:rPr lang="en-US" dirty="0" smtClean="0"/>
              <a:t>E.g., object isn’t forced to be created when the application starts</a:t>
            </a:r>
            <a:endParaRPr lang="en-US" dirty="0" smtClean="0"/>
          </a:p>
          <a:p>
            <a:r>
              <a:rPr lang="en-US" dirty="0" smtClean="0"/>
              <a:t>Basically, the Singleton is used anytime you want every object in the application to use the same global resource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Command Pattern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355" y="1337627"/>
            <a:ext cx="4233537" cy="5548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Command Pattern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269" y="1292141"/>
            <a:ext cx="7359302" cy="5565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our Remote…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7919" y="1380747"/>
            <a:ext cx="5826177" cy="5348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the remote know the difference between the kitchen light and the living room light?</a:t>
            </a:r>
            <a:endParaRPr lang="en-US" dirty="0" smtClean="0"/>
          </a:p>
          <a:p>
            <a:pPr lvl="1"/>
            <a:r>
              <a:rPr lang="en-US" dirty="0" smtClean="0"/>
              <a:t>It doesn’t have to! The Receiver is encapsulated in the command that is inserted in the “slot.”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Implement Remote Control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7500" lnSpcReduction="10000"/>
          </a:bodyPr>
          <a:lstStyle/>
          <a:p>
            <a:r>
              <a:rPr lang="en-US" altLang="zh-CN"/>
              <a:t>public class RemoteControl{</a:t>
            </a:r>
            <a:endParaRPr lang="en-US" altLang="zh-CN"/>
          </a:p>
          <a:p>
            <a:r>
              <a:rPr lang="en-US" altLang="zh-CN"/>
              <a:t>    Command[] onCommands;</a:t>
            </a:r>
            <a:endParaRPr lang="en-US" altLang="zh-CN"/>
          </a:p>
          <a:p>
            <a:r>
              <a:rPr lang="en-US" altLang="zh-CN"/>
              <a:t>    Command[] offCommands;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 public RemoteControl(){</a:t>
            </a:r>
            <a:endParaRPr lang="en-US" altLang="zh-CN"/>
          </a:p>
          <a:p>
            <a:r>
              <a:rPr lang="en-US" altLang="zh-CN"/>
              <a:t>        onCommands = new Command[7];</a:t>
            </a:r>
            <a:endParaRPr lang="en-US" altLang="zh-CN"/>
          </a:p>
          <a:p>
            <a:r>
              <a:rPr lang="en-US" altLang="zh-CN"/>
              <a:t>        ...;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 public void setCommand(int slot, Command onCommand, Command offCommand){</a:t>
            </a:r>
            <a:endParaRPr lang="en-US" altLang="zh-CN"/>
          </a:p>
          <a:p>
            <a:r>
              <a:rPr lang="en-US" altLang="zh-CN"/>
              <a:t>         onCommands[slot] = onCommand;</a:t>
            </a:r>
            <a:endParaRPr lang="en-US" altLang="zh-CN"/>
          </a:p>
          <a:p>
            <a:r>
              <a:rPr lang="en-US" altLang="zh-CN"/>
              <a:t>         ...;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public void onButtonWasPushed (int slot){</a:t>
            </a:r>
            <a:endParaRPr lang="en-US" altLang="zh-CN"/>
          </a:p>
          <a:p>
            <a:r>
              <a:rPr lang="en-US" altLang="zh-CN"/>
              <a:t>         onCommands[slot].execute();</a:t>
            </a:r>
            <a:endParaRPr lang="en-US" altLang="zh-CN"/>
          </a:p>
          <a:p>
            <a:r>
              <a:rPr lang="en-US" altLang="zh-CN"/>
              <a:t>   }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...;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Add Support for the Undo Button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First, let’s expand the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Command</a:t>
            </a:r>
            <a:r>
              <a:rPr lang="en-US" dirty="0" smtClean="0"/>
              <a:t> interface:</a:t>
            </a:r>
            <a:endParaRPr lang="en-US" dirty="0" smtClean="0"/>
          </a:p>
          <a:p>
            <a:pPr marL="274320" lvl="1" indent="0">
              <a:buNone/>
            </a:pP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public interface Command {</a:t>
            </a:r>
            <a:br>
              <a:rPr lang="en-US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public void execute ();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public void undo ();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r>
              <a:rPr lang="en-US" dirty="0" smtClean="0"/>
              <a:t>Now, every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Command</a:t>
            </a:r>
            <a:r>
              <a:rPr lang="en-US" dirty="0" smtClean="0"/>
              <a:t> should be undoable</a:t>
            </a:r>
            <a:endParaRPr lang="en-US" dirty="0" smtClean="0"/>
          </a:p>
          <a:p>
            <a:r>
              <a:rPr lang="en-US" dirty="0" smtClean="0"/>
              <a:t>So we add an implementation for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undo()</a:t>
            </a:r>
            <a:r>
              <a:rPr lang="en-US" dirty="0" smtClean="0"/>
              <a:t> for every command that we implement</a:t>
            </a:r>
            <a:endParaRPr lang="en-US" dirty="0" smtClean="0"/>
          </a:p>
          <a:p>
            <a:pPr lvl="1"/>
            <a:r>
              <a:rPr lang="en-US" dirty="0" smtClean="0"/>
              <a:t>E.g., for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LightOnCommand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undo()</a:t>
            </a:r>
            <a:r>
              <a:rPr lang="en-US" dirty="0" smtClean="0"/>
              <a:t> simply calls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light.off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endParaRPr lang="en-US" dirty="0" smtClean="0">
              <a:latin typeface="Courier New" panose="02070309020205020404"/>
              <a:cs typeface="Courier New" panose="02070309020205020404"/>
            </a:endParaRPr>
          </a:p>
          <a:p>
            <a:pPr lvl="1"/>
            <a:r>
              <a:rPr lang="en-US" dirty="0" smtClean="0">
                <a:cs typeface="Courier New" panose="02070309020205020404"/>
              </a:rPr>
              <a:t>Some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undo()</a:t>
            </a:r>
            <a:r>
              <a:rPr lang="en-US" dirty="0" smtClean="0">
                <a:cs typeface="Courier New" panose="02070309020205020404"/>
              </a:rPr>
              <a:t> method implementations are more complicated; e.g., undoing a change in speed of a ceiling fan</a:t>
            </a:r>
            <a:endParaRPr lang="en-US" dirty="0" smtClean="0">
              <a:cs typeface="Courier New" panose="02070309020205020404"/>
            </a:endParaRPr>
          </a:p>
          <a:p>
            <a:r>
              <a:rPr lang="en-US" dirty="0" smtClean="0">
                <a:cs typeface="Courier New" panose="02070309020205020404"/>
              </a:rPr>
              <a:t>All that’s left is to add support to the remote control to handle tracking which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undo()</a:t>
            </a:r>
            <a:r>
              <a:rPr lang="en-US" dirty="0" smtClean="0">
                <a:cs typeface="Courier New" panose="02070309020205020404"/>
              </a:rPr>
              <a:t> method to call</a:t>
            </a:r>
            <a:endParaRPr lang="en-US" dirty="0" smtClean="0">
              <a:cs typeface="Courier New" panose="02070309020205020404"/>
            </a:endParaRPr>
          </a:p>
          <a:p>
            <a:pPr lvl="1"/>
            <a:r>
              <a:rPr lang="en-US" dirty="0" smtClean="0">
                <a:cs typeface="Courier New" panose="02070309020205020404"/>
              </a:rPr>
              <a:t>Store the last command executed; if the undo button is pressed, we can just invoke the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undo()</a:t>
            </a:r>
            <a:r>
              <a:rPr lang="en-US" dirty="0" smtClean="0">
                <a:cs typeface="Courier New" panose="02070309020205020404"/>
              </a:rPr>
              <a:t> method on that command</a:t>
            </a:r>
            <a:endParaRPr lang="en-US" dirty="0"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Adapter Pattern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Adapter Analogy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15" y="1541639"/>
            <a:ext cx="8537634" cy="5100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 Adapter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4950" y="2421992"/>
            <a:ext cx="7426330" cy="3263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66" y="2351428"/>
            <a:ext cx="7137234" cy="3602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46" y="2341772"/>
            <a:ext cx="5776235" cy="2971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an Adaptor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Ducks… but with interfaces this time:</a:t>
            </a:r>
            <a:endParaRPr lang="en-US" dirty="0" smtClean="0"/>
          </a:p>
          <a:p>
            <a:pPr marL="274320" lvl="1" indent="0">
              <a:buNone/>
            </a:pP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public interface Duck {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public void quack();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public void fly();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public class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MallardDuck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implements Duck {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public void quack() {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System.out.println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(“Quack”);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}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public void fly() {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System.out.println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(“I’m flying!”);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274320" lvl="1" indent="0">
              <a:buNone/>
            </a:pPr>
            <a:r>
              <a:rPr lang="en-US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a Singleton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Java, how do you create a single object?</a:t>
            </a:r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new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myObject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r>
              <a:rPr lang="en-US" dirty="0" smtClean="0"/>
              <a:t>And if you call that a second time?</a:t>
            </a:r>
            <a:endParaRPr lang="en-US" dirty="0" smtClean="0"/>
          </a:p>
          <a:p>
            <a:pPr lvl="1"/>
            <a:r>
              <a:rPr lang="en-US" dirty="0" smtClean="0"/>
              <a:t>You get a second, distinct object</a:t>
            </a:r>
            <a:endParaRPr lang="en-US" dirty="0" smtClean="0"/>
          </a:p>
          <a:p>
            <a:r>
              <a:rPr lang="en-US" dirty="0" smtClean="0"/>
              <a:t>Can you always instantiate a class this way?</a:t>
            </a:r>
            <a:endParaRPr lang="en-US" dirty="0" smtClean="0"/>
          </a:p>
          <a:p>
            <a:r>
              <a:rPr lang="en-US" dirty="0" smtClean="0"/>
              <a:t>How could you prevent such instantiation?</a:t>
            </a:r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public class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MyClass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{</a:t>
            </a:r>
            <a:br>
              <a:rPr lang="en-US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private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MyClass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() {}</a:t>
            </a:r>
            <a:br>
              <a:rPr lang="en-US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r>
              <a:rPr lang="en-US" dirty="0" smtClean="0"/>
              <a:t>Who can use such a private constructor?</a:t>
            </a:r>
            <a:endParaRPr lang="en-US" dirty="0" smtClean="0"/>
          </a:p>
          <a:p>
            <a:pPr lvl="1"/>
            <a:r>
              <a:rPr lang="en-US" dirty="0" smtClean="0"/>
              <a:t>Only code within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MyClass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Fowl…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720" y="1600200"/>
            <a:ext cx="86868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public interface Turkey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public void gobble();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public void fly();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public class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WildTurkey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implements Turkey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public void gobble()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System.out.println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(“Gobble gobble”);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public void fly() {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2000" b="1" dirty="0" err="1" smtClean="0">
                <a:latin typeface="Courier New" panose="02070309020205020404"/>
                <a:cs typeface="Courier New" panose="02070309020205020404"/>
              </a:rPr>
              <a:t>System.out.println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(“I’m flying a short distance!”);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0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20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2000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here’s my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need turkeys. But all I have are ducks. Is there anyway to turn a duck into a turkey?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781" y="2514926"/>
            <a:ext cx="3835073" cy="3835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TurkeyAdapter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public class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TurkeyAdapter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implements Duck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Turkey turkey;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public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TurkeyAdapter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(Turkey turkey)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this.turkey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= turkey;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public void quack()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turkey.gobble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public void fly()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for(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i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= 0;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i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&lt; 5;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i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++)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 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turkey.fly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}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1800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03848" y="616463"/>
            <a:ext cx="4004219" cy="960460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First, implement the interface of the type that you’re adapting to. This is the interface your client expects.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03848" y="2647154"/>
            <a:ext cx="4004219" cy="960460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need to get a reference to the object that we’re adapting; here we just do that through the constructor.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03848" y="3799222"/>
            <a:ext cx="4004219" cy="690789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have to implement all of the methods in the interface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03848" y="4935487"/>
            <a:ext cx="4004219" cy="1146599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 though both interfaces have the fly() method, the turkey’s fly is different than the duck’s. So we have to implement that logic.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Let's test it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/>
              <a:t>public class DuckTestDrive{</a:t>
            </a:r>
            <a:endParaRPr lang="en-US" altLang="zh-CN"/>
          </a:p>
          <a:p>
            <a:r>
              <a:rPr lang="en-US" altLang="zh-CN"/>
              <a:t>    public static void main(String[] args){</a:t>
            </a:r>
            <a:endParaRPr lang="en-US" altLang="zh-CN"/>
          </a:p>
          <a:p>
            <a:r>
              <a:rPr lang="en-US" altLang="zh-CN"/>
              <a:t>        WildTurkey turkey = new WildTurkey();</a:t>
            </a:r>
            <a:endParaRPr lang="en-US" altLang="zh-CN"/>
          </a:p>
          <a:p>
            <a:r>
              <a:rPr lang="en-US" altLang="zh-CN"/>
              <a:t>        Duck turkeyAdapter = new TurkeyAdapter(turkey);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      testDuck(turkeyAdapter);</a:t>
            </a:r>
            <a:endParaRPr lang="en-US" altLang="zh-CN"/>
          </a:p>
          <a:p>
            <a:r>
              <a:rPr lang="en-US" altLang="zh-CN"/>
              <a:t>     }</a:t>
            </a:r>
            <a:endParaRPr lang="en-US" altLang="zh-CN"/>
          </a:p>
          <a:p>
            <a:r>
              <a:rPr lang="en-US" altLang="zh-CN"/>
              <a:t>     </a:t>
            </a:r>
            <a:endParaRPr lang="en-US" altLang="zh-CN"/>
          </a:p>
          <a:p>
            <a:r>
              <a:rPr lang="en-US" altLang="zh-CN"/>
              <a:t>     static void testDuck(Duck duck){</a:t>
            </a:r>
            <a:endParaRPr lang="en-US" altLang="zh-CN"/>
          </a:p>
          <a:p>
            <a:r>
              <a:rPr lang="en-US" altLang="zh-CN"/>
              <a:t>         duck.quack();</a:t>
            </a:r>
            <a:endParaRPr lang="en-US" altLang="zh-CN"/>
          </a:p>
          <a:p>
            <a:r>
              <a:rPr lang="en-US" altLang="zh-CN"/>
              <a:t>         duck.fly();</a:t>
            </a:r>
            <a:endParaRPr lang="en-US" altLang="zh-CN"/>
          </a:p>
          <a:p>
            <a:r>
              <a:rPr lang="en-US" altLang="zh-CN"/>
              <a:t>     }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Adapter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48" y="1472892"/>
            <a:ext cx="9077652" cy="4984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much adapting can be done in an adapter?</a:t>
            </a:r>
            <a:endParaRPr lang="en-US" dirty="0" smtClean="0"/>
          </a:p>
          <a:p>
            <a:pPr lvl="1"/>
            <a:r>
              <a:rPr lang="en-US" dirty="0" smtClean="0"/>
              <a:t>That really depends on the particular situation and the particular interfaces. It could be just basic translation or massive amounts of work</a:t>
            </a:r>
            <a:endParaRPr lang="en-US" dirty="0" smtClean="0"/>
          </a:p>
          <a:p>
            <a:r>
              <a:rPr lang="en-US" dirty="0" smtClean="0"/>
              <a:t>Does an adapter always wrap only one class?</a:t>
            </a:r>
            <a:endParaRPr lang="en-US" dirty="0" smtClean="0"/>
          </a:p>
          <a:p>
            <a:pPr lvl="1"/>
            <a:r>
              <a:rPr lang="en-US" dirty="0" smtClean="0"/>
              <a:t>The real world can be messier; an adapter could wrap two or more </a:t>
            </a:r>
            <a:r>
              <a:rPr lang="en-US" dirty="0" err="1" smtClean="0"/>
              <a:t>adaptees</a:t>
            </a:r>
            <a:r>
              <a:rPr lang="en-US" dirty="0" smtClean="0"/>
              <a:t> needed to implement the target interface</a:t>
            </a:r>
            <a:endParaRPr lang="en-US" dirty="0" smtClean="0"/>
          </a:p>
          <a:p>
            <a:pPr lvl="1"/>
            <a:r>
              <a:rPr lang="en-US" dirty="0" smtClean="0"/>
              <a:t>However, the Adapter </a:t>
            </a:r>
            <a:r>
              <a:rPr lang="en-US" i="1" dirty="0" smtClean="0"/>
              <a:t>always</a:t>
            </a:r>
            <a:r>
              <a:rPr lang="en-US" dirty="0" smtClean="0"/>
              <a:t> converts one interface to another (the point is just that the definition of “interface” may not be limited to a single class)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Adapter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414262" y="2467581"/>
            <a:ext cx="6494062" cy="2178976"/>
          </a:xfrm>
          <a:prstGeom prst="cube">
            <a:avLst>
              <a:gd name="adj" fmla="val 976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The Adapter Pattern</a:t>
            </a:r>
            <a:r>
              <a:rPr lang="en-US" sz="2400" dirty="0" smtClean="0"/>
              <a:t> converts the interface of a class into another interface the client expects. Adapter lets classes work together that couldn’t otherwise because of incompatible interfaces.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Adapter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39" y="1954381"/>
            <a:ext cx="9003083" cy="3930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Adapter Pattern and Good OO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Favor composition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adaptee</a:t>
            </a:r>
            <a:r>
              <a:rPr lang="en-US" dirty="0" smtClean="0"/>
              <a:t> is wrapped with an altered interface using composition</a:t>
            </a:r>
            <a:endParaRPr lang="en-US" dirty="0" smtClean="0"/>
          </a:p>
          <a:p>
            <a:r>
              <a:rPr lang="en-US" dirty="0" smtClean="0"/>
              <a:t>Programming to an interface not an implementation</a:t>
            </a:r>
            <a:endParaRPr lang="en-US" dirty="0" smtClean="0"/>
          </a:p>
          <a:p>
            <a:pPr lvl="1"/>
            <a:r>
              <a:rPr lang="en-US" dirty="0" smtClean="0"/>
              <a:t>The client is only aware of the target interface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Adapter in the Wild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41" y="1457096"/>
            <a:ext cx="4175163" cy="5195412"/>
          </a:xfrm>
        </p:spPr>
        <p:txBody>
          <a:bodyPr>
            <a:normAutofit/>
          </a:bodyPr>
          <a:lstStyle/>
          <a:p>
            <a:r>
              <a:rPr lang="en-US" dirty="0" smtClean="0"/>
              <a:t>Old World Enumerators…</a:t>
            </a:r>
            <a:endParaRPr lang="en-US" dirty="0" smtClean="0"/>
          </a:p>
          <a:p>
            <a:pPr lvl="1"/>
            <a:r>
              <a:rPr lang="en-US" dirty="0" smtClean="0"/>
              <a:t>Early Java collections types implemented an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elements() </a:t>
            </a:r>
            <a:r>
              <a:rPr lang="en-US" dirty="0" smtClean="0"/>
              <a:t>method that returned an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Enumeration</a:t>
            </a:r>
            <a:r>
              <a:rPr lang="en-US" dirty="0" smtClean="0"/>
              <a:t> of the elements that you could then step through without knowing how the collection was implemented</a:t>
            </a:r>
            <a:endParaRPr lang="en-US" dirty="0" smtClean="0"/>
          </a:p>
          <a:p>
            <a:r>
              <a:rPr lang="en-US" dirty="0" smtClean="0"/>
              <a:t>New World Iterators…</a:t>
            </a:r>
            <a:endParaRPr lang="en-US" dirty="0" smtClean="0"/>
          </a:p>
          <a:p>
            <a:pPr lvl="1"/>
            <a:r>
              <a:rPr lang="en-US" dirty="0" smtClean="0"/>
              <a:t>The Collections classes use 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Iterator</a:t>
            </a:r>
            <a:r>
              <a:rPr lang="en-US" dirty="0" smtClean="0"/>
              <a:t> interface that implements a similar capability but also allows item removal</a:t>
            </a:r>
            <a:endParaRPr lang="en-US" dirty="0" smtClean="0"/>
          </a:p>
          <a:p>
            <a:r>
              <a:rPr lang="en-US" dirty="0" smtClean="0"/>
              <a:t>Never the twain shall meet</a:t>
            </a:r>
            <a:endParaRPr lang="en-US" dirty="0" smtClean="0"/>
          </a:p>
          <a:p>
            <a:pPr lvl="1"/>
            <a:r>
              <a:rPr lang="en-US" dirty="0" smtClean="0"/>
              <a:t>Oh, wait…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539" y="1184121"/>
            <a:ext cx="4887234" cy="2562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539" y="3850943"/>
            <a:ext cx="4851462" cy="2944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a Singleton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you get access to code within </a:t>
            </a:r>
            <a:r>
              <a:rPr lang="en-US" b="1" dirty="0" err="1">
                <a:latin typeface="Courier New" panose="02070309020205020404"/>
                <a:cs typeface="Courier New" panose="02070309020205020404"/>
              </a:rPr>
              <a:t>MyClass</a:t>
            </a:r>
            <a:r>
              <a:rPr lang="en-US" dirty="0"/>
              <a:t> if you can’t instantiate it?</a:t>
            </a:r>
            <a:endParaRPr lang="en-US" dirty="0"/>
          </a:p>
          <a:p>
            <a:r>
              <a:rPr lang="en-US" dirty="0" smtClean="0"/>
              <a:t>What does this do:</a:t>
            </a:r>
            <a:endParaRPr lang="en-US" dirty="0" smtClean="0"/>
          </a:p>
          <a:p>
            <a:pPr lvl="1"/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public class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MyClass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{</a:t>
            </a:r>
            <a:br>
              <a:rPr lang="en-US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public static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MyClass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getInstance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() {</a:t>
            </a:r>
            <a:br>
              <a:rPr lang="en-US" b="1" dirty="0">
                <a:latin typeface="Courier New" panose="02070309020205020404"/>
                <a:cs typeface="Courier New" panose="02070309020205020404"/>
              </a:rPr>
            </a:b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  …</a:t>
            </a:r>
            <a:br>
              <a:rPr lang="en-US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  }</a:t>
            </a:r>
            <a:br>
              <a:rPr lang="en-US" b="1" dirty="0" smtClean="0">
                <a:latin typeface="Courier New" panose="02070309020205020404"/>
                <a:cs typeface="Courier New" panose="02070309020205020404"/>
              </a:rPr>
            </a:b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r>
              <a:rPr lang="en-US" dirty="0" smtClean="0"/>
              <a:t>How would you call that?</a:t>
            </a:r>
            <a:endParaRPr lang="en-US" dirty="0" smtClean="0"/>
          </a:p>
          <a:p>
            <a:pPr lvl="1"/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MyClass.getInstance</a:t>
            </a:r>
            <a:r>
              <a:rPr lang="en-US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b="1" dirty="0" smtClean="0">
              <a:latin typeface="Courier New" panose="02070309020205020404"/>
              <a:cs typeface="Courier New" panose="02070309020205020404"/>
            </a:endParaRPr>
          </a:p>
          <a:p>
            <a:r>
              <a:rPr lang="en-US" dirty="0" smtClean="0"/>
              <a:t>How would you fill out the implementation to make sure that only a single instance of </a:t>
            </a:r>
            <a:r>
              <a:rPr lang="en-US" b="1" dirty="0" err="1" smtClean="0">
                <a:latin typeface="Courier New" panose="02070309020205020404"/>
                <a:cs typeface="Courier New" panose="02070309020205020404"/>
              </a:rPr>
              <a:t>MyClass</a:t>
            </a:r>
            <a:r>
              <a:rPr lang="en-US" dirty="0" smtClean="0"/>
              <a:t> is ever created?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Backwards Compatibility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know what that means, right?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often have to work with legacy code that does it the old way.</a:t>
            </a:r>
            <a:endParaRPr lang="en-US" dirty="0" smtClean="0"/>
          </a:p>
          <a:p>
            <a:pPr lvl="1"/>
            <a:r>
              <a:rPr lang="en-US" dirty="0" smtClean="0"/>
              <a:t>But our clients insist (and they should) on using the new 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Examine the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887" y="1797922"/>
            <a:ext cx="8910932" cy="4355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44" y="1896179"/>
            <a:ext cx="9002790" cy="3094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Handle the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remove()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Enumeration simply doesn’t support remove; it’s “read only”</a:t>
            </a:r>
            <a:endParaRPr lang="en-US" dirty="0" smtClean="0"/>
          </a:p>
          <a:p>
            <a:r>
              <a:rPr lang="en-US" dirty="0" smtClean="0"/>
              <a:t>We can, however, throw a runtime exception if someone tries to call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remove()</a:t>
            </a:r>
            <a:r>
              <a:rPr lang="en-US" dirty="0" smtClean="0"/>
              <a:t> on an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EnumerationIterator</a:t>
            </a:r>
            <a:endParaRPr lang="en-US" dirty="0" smtClean="0">
              <a:latin typeface="Courier New" panose="02070309020205020404"/>
              <a:cs typeface="Courier New" panose="02070309020205020404"/>
            </a:endParaRPr>
          </a:p>
          <a:p>
            <a:pPr lvl="1"/>
            <a:r>
              <a:rPr lang="en-US" dirty="0" smtClean="0"/>
              <a:t>The Iterator class supports this; it’s remove method supports throwing an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UnsupportedOperationException</a:t>
            </a:r>
            <a:endParaRPr lang="en-US" dirty="0" smtClean="0">
              <a:latin typeface="Courier New" panose="02070309020205020404"/>
              <a:cs typeface="Courier New" panose="02070309020205020404"/>
            </a:endParaRPr>
          </a:p>
          <a:p>
            <a:endParaRPr lang="en-US" dirty="0"/>
          </a:p>
          <a:p>
            <a:r>
              <a:rPr lang="en-US" dirty="0" smtClean="0"/>
              <a:t>In the end, the adapter isn’t perfect; clients will still have to deal with potential exceptions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EnumerationIterator</a:t>
            </a:r>
            <a:r>
              <a:rPr lang="en-US" dirty="0" smtClean="0"/>
              <a:t> Adapter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1956"/>
            <a:ext cx="8229600" cy="4545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public class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EnumerationIterator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implements Iterator {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Enumeration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enum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;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public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EnumerationIterator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(Enumeration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enum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) {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this.enum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=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enum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;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public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boolean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hasNext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() {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return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enum.hasMoreElements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public Object next() {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return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enum.nextElement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public void remove() {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  throw new </a:t>
            </a:r>
            <a:r>
              <a:rPr lang="en-US" sz="1600" b="1" dirty="0" err="1" smtClean="0">
                <a:latin typeface="Courier New" panose="02070309020205020404"/>
                <a:cs typeface="Courier New" panose="02070309020205020404"/>
              </a:rPr>
              <a:t>UnsupportedOperationException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();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6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1600" b="1" dirty="0" smtClean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43035" y="1323746"/>
            <a:ext cx="4004219" cy="664610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Our adapter has to implement the Iterator interface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43035" y="2140756"/>
            <a:ext cx="4004219" cy="363633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composition to stash the </a:t>
            </a:r>
            <a:r>
              <a:rPr lang="en-US" dirty="0" err="1" smtClean="0"/>
              <a:t>enum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43035" y="3041044"/>
            <a:ext cx="4004219" cy="965978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Iterator’s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hasNext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dirty="0" smtClean="0"/>
              <a:t> method is a direct map to the Enumeration’s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hasMoreElements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 </a:t>
            </a:r>
            <a:r>
              <a:rPr lang="en-US" dirty="0" smtClean="0"/>
              <a:t>method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43035" y="4159422"/>
            <a:ext cx="4004219" cy="965978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Iterator’s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next()</a:t>
            </a:r>
            <a:r>
              <a:rPr lang="en-US" dirty="0" smtClean="0"/>
              <a:t> method is a direct map to the Enumeration’s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nextElement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 </a:t>
            </a:r>
            <a:r>
              <a:rPr lang="en-US" dirty="0" smtClean="0"/>
              <a:t>method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30772" y="5829760"/>
            <a:ext cx="5316482" cy="647239"/>
          </a:xfrm>
          <a:prstGeom prst="roundRect">
            <a:avLst>
              <a:gd name="adj" fmla="val 9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Throw the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UnsupportedOerationException</a:t>
            </a:r>
            <a:r>
              <a:rPr lang="en-US" dirty="0" smtClean="0"/>
              <a:t> if someone tries to call remove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FaCade Pattern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special kind of adapter…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Home Theater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858" y="1171926"/>
            <a:ext cx="8485588" cy="5709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Watching a Movie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Sit back, relax, and…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Turn on the popcorn popper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Start the popper popping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Dim the lights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Put the screen down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Turn the projector on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Set the projector input to DVD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Put the projector in wide-screen mode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Turn the sound amplifier on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Set the amplifier to DVD input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Set the amplifier to surround sound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Set the amplifier volume to medium (5)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Turn the DVD player on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Start the DVD player playing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992" y="1524000"/>
            <a:ext cx="3166010" cy="329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Codes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 smtClean="0"/>
              <a:t>Popper.on</a:t>
            </a:r>
            <a:r>
              <a:rPr lang="en-US" altLang="zh-CN" dirty="0" smtClean="0"/>
              <a:t>();</a:t>
            </a:r>
            <a:endParaRPr lang="en-US" altLang="zh-CN" dirty="0" smtClean="0"/>
          </a:p>
          <a:p>
            <a:r>
              <a:rPr lang="en-US" altLang="zh-CN" dirty="0" smtClean="0"/>
              <a:t>Popper.pop();</a:t>
            </a:r>
            <a:endParaRPr lang="en-US" altLang="zh-CN" dirty="0" smtClean="0"/>
          </a:p>
          <a:p>
            <a:r>
              <a:rPr lang="en-US" altLang="zh-CN" dirty="0" smtClean="0"/>
              <a:t>Lights.dim(10);</a:t>
            </a:r>
            <a:endParaRPr lang="en-US" altLang="zh-CN" dirty="0" smtClean="0"/>
          </a:p>
          <a:p>
            <a:r>
              <a:rPr lang="en-US" altLang="zh-CN" dirty="0" err="1" smtClean="0"/>
              <a:t>Screen.down</a:t>
            </a:r>
            <a:r>
              <a:rPr lang="en-US" altLang="zh-CN" dirty="0" smtClean="0"/>
              <a:t>();</a:t>
            </a:r>
            <a:endParaRPr lang="en-US" altLang="zh-CN" dirty="0" smtClean="0"/>
          </a:p>
          <a:p>
            <a:r>
              <a:rPr lang="en-US" altLang="zh-CN" dirty="0" err="1" smtClean="0"/>
              <a:t>Projector.on</a:t>
            </a:r>
            <a:r>
              <a:rPr lang="en-US" altLang="zh-CN" dirty="0" smtClean="0"/>
              <a:t>();</a:t>
            </a:r>
            <a:endParaRPr lang="en-US" altLang="zh-CN" dirty="0" smtClean="0"/>
          </a:p>
          <a:p>
            <a:r>
              <a:rPr lang="en-US" altLang="zh-CN" dirty="0" err="1" smtClean="0"/>
              <a:t>Projector.setInput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dvd</a:t>
            </a:r>
            <a:r>
              <a:rPr lang="en-US" altLang="zh-CN" dirty="0" smtClean="0"/>
              <a:t>);</a:t>
            </a:r>
            <a:endParaRPr lang="en-US" altLang="zh-CN" dirty="0" smtClean="0"/>
          </a:p>
          <a:p>
            <a:r>
              <a:rPr lang="en-US" altLang="zh-CN" dirty="0" err="1" smtClean="0"/>
              <a:t>Projector.widScreenMode</a:t>
            </a:r>
            <a:r>
              <a:rPr lang="en-US" altLang="zh-CN" dirty="0" smtClean="0"/>
              <a:t>();</a:t>
            </a:r>
            <a:endParaRPr lang="en-US" altLang="zh-CN" dirty="0" smtClean="0"/>
          </a:p>
          <a:p>
            <a:r>
              <a:rPr lang="en-US" altLang="zh-CN" dirty="0" err="1" smtClean="0"/>
              <a:t>Amp.on</a:t>
            </a:r>
            <a:r>
              <a:rPr lang="en-US" altLang="zh-CN" dirty="0" smtClean="0"/>
              <a:t>();</a:t>
            </a:r>
            <a:endParaRPr lang="en-US" altLang="zh-CN" dirty="0" smtClean="0"/>
          </a:p>
          <a:p>
            <a:r>
              <a:rPr lang="en-US" altLang="zh-CN" dirty="0" err="1" smtClean="0"/>
              <a:t>Amp.setDvd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dvd</a:t>
            </a:r>
            <a:r>
              <a:rPr lang="en-US" altLang="zh-CN" dirty="0" smtClean="0"/>
              <a:t>);</a:t>
            </a:r>
            <a:endParaRPr lang="en-US" altLang="zh-CN" dirty="0" smtClean="0"/>
          </a:p>
          <a:p>
            <a:r>
              <a:rPr lang="en-US" altLang="zh-CN" dirty="0" err="1" smtClean="0"/>
              <a:t>Amp.setSurroundSound</a:t>
            </a:r>
            <a:r>
              <a:rPr lang="en-US" altLang="zh-CN" dirty="0" smtClean="0"/>
              <a:t>();</a:t>
            </a:r>
            <a:endParaRPr lang="en-US" altLang="zh-CN" dirty="0" smtClean="0"/>
          </a:p>
          <a:p>
            <a:r>
              <a:rPr lang="en-US" altLang="zh-CN" dirty="0" err="1" smtClean="0"/>
              <a:t>Amp.setVolume</a:t>
            </a:r>
            <a:r>
              <a:rPr lang="en-US" altLang="zh-CN" dirty="0" smtClean="0"/>
              <a:t>(5);</a:t>
            </a:r>
            <a:endParaRPr lang="en-US" altLang="zh-CN" dirty="0" smtClean="0"/>
          </a:p>
          <a:p>
            <a:r>
              <a:rPr lang="en-US" altLang="zh-CN" dirty="0" err="1" smtClean="0"/>
              <a:t>Dvd.on</a:t>
            </a:r>
            <a:r>
              <a:rPr lang="en-US" altLang="zh-CN" dirty="0" smtClean="0"/>
              <a:t>();</a:t>
            </a:r>
            <a:endParaRPr lang="en-US" altLang="zh-CN" dirty="0" smtClean="0"/>
          </a:p>
          <a:p>
            <a:r>
              <a:rPr lang="en-US" altLang="zh-CN" dirty="0" err="1" smtClean="0"/>
              <a:t>Dvd.play</a:t>
            </a:r>
            <a:r>
              <a:rPr lang="en-US" altLang="zh-CN" dirty="0" smtClean="0"/>
              <a:t>(movie);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Complications…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 movie finishes, you have to do it all in reverse!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Doing a slightly different task (e.g., listen to streaming audio) is equally complex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you upgrade your system, you have to learn a slightly different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Singleton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28432"/>
            <a:ext cx="8229600" cy="4248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public class Singleton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private static Singleton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// …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private Singleton() {}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public static Singleton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getInstance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()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if (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== null) {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 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= new Singleton();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}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  return </a:t>
            </a:r>
            <a:r>
              <a:rPr lang="en-US" sz="1800" b="1" dirty="0" err="1" smtClean="0">
                <a:latin typeface="Courier New" panose="02070309020205020404"/>
                <a:cs typeface="Courier New" panose="02070309020205020404"/>
              </a:rPr>
              <a:t>uniqueInstance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;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}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1800" b="1" dirty="0" smtClean="0">
                <a:latin typeface="Courier New" panose="02070309020205020404"/>
                <a:cs typeface="Courier New" panose="02070309020205020404"/>
              </a:rPr>
              <a:t> // …</a:t>
            </a:r>
            <a:endParaRPr lang="en-US" sz="1800" b="1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1800" b="1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694303" y="1331318"/>
            <a:ext cx="3151674" cy="9148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have a static variable to hold our one instance of the class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Singleton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94303" y="2457292"/>
            <a:ext cx="3151674" cy="9148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Our constructor is declared private; only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Singleton</a:t>
            </a:r>
            <a:r>
              <a:rPr lang="en-US" dirty="0" smtClean="0"/>
              <a:t> can instantiate this class!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420606" y="4657423"/>
            <a:ext cx="3425371" cy="10846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getInstance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dirty="0" smtClean="0"/>
              <a:t> method gives us a way to instantiate the class and also to return an (the) instance of it.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9445" y="811463"/>
            <a:ext cx="7653043" cy="5753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862" y="3986643"/>
            <a:ext cx="2186511" cy="2364671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855457" y="476859"/>
            <a:ext cx="3648657" cy="658582"/>
          </a:xfrm>
          <a:custGeom>
            <a:avLst/>
            <a:gdLst>
              <a:gd name="connsiteX0" fmla="*/ 3648657 w 3648657"/>
              <a:gd name="connsiteY0" fmla="*/ 658582 h 658582"/>
              <a:gd name="connsiteX1" fmla="*/ 2718607 w 3648657"/>
              <a:gd name="connsiteY1" fmla="*/ 211370 h 658582"/>
              <a:gd name="connsiteX2" fmla="*/ 1913756 w 3648657"/>
              <a:gd name="connsiteY2" fmla="*/ 14596 h 658582"/>
              <a:gd name="connsiteX3" fmla="*/ 1180448 w 3648657"/>
              <a:gd name="connsiteY3" fmla="*/ 32485 h 658582"/>
              <a:gd name="connsiteX4" fmla="*/ 411368 w 3648657"/>
              <a:gd name="connsiteY4" fmla="*/ 175593 h 658582"/>
              <a:gd name="connsiteX5" fmla="*/ 0 w 3648657"/>
              <a:gd name="connsiteY5" fmla="*/ 354478 h 65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48657" h="658582">
                <a:moveTo>
                  <a:pt x="3648657" y="658582"/>
                </a:moveTo>
                <a:cubicBezTo>
                  <a:pt x="3328207" y="488641"/>
                  <a:pt x="3007757" y="318701"/>
                  <a:pt x="2718607" y="211370"/>
                </a:cubicBezTo>
                <a:cubicBezTo>
                  <a:pt x="2429457" y="104039"/>
                  <a:pt x="2170116" y="44410"/>
                  <a:pt x="1913756" y="14596"/>
                </a:cubicBezTo>
                <a:cubicBezTo>
                  <a:pt x="1657396" y="-15218"/>
                  <a:pt x="1430846" y="5652"/>
                  <a:pt x="1180448" y="32485"/>
                </a:cubicBezTo>
                <a:cubicBezTo>
                  <a:pt x="930050" y="59318"/>
                  <a:pt x="608109" y="121928"/>
                  <a:pt x="411368" y="175593"/>
                </a:cubicBezTo>
                <a:cubicBezTo>
                  <a:pt x="214627" y="229258"/>
                  <a:pt x="0" y="354478"/>
                  <a:pt x="0" y="354478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1126975"/>
            <a:ext cx="2082800" cy="1320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1266" y="439099"/>
            <a:ext cx="1404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watchMovie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Sidebar: Façade vs. Adapter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façade not only simplifies an interface, but it also decouples a client from a subsystem of components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Facades and adapters may wrap multiple classes</a:t>
            </a:r>
            <a:endParaRPr lang="en-US" dirty="0" smtClean="0"/>
          </a:p>
          <a:p>
            <a:pPr lvl="1"/>
            <a:r>
              <a:rPr lang="en-US" dirty="0" smtClean="0"/>
              <a:t>A façade’s intent is to </a:t>
            </a:r>
            <a:r>
              <a:rPr lang="en-US" b="1" dirty="0" smtClean="0">
                <a:solidFill>
                  <a:schemeClr val="accent2"/>
                </a:solidFill>
              </a:rPr>
              <a:t>simplify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/>
              <a:t>An adapter’s intent is to </a:t>
            </a:r>
            <a:r>
              <a:rPr lang="en-US" b="1" dirty="0" smtClean="0">
                <a:solidFill>
                  <a:schemeClr val="accent1"/>
                </a:solidFill>
              </a:rPr>
              <a:t>convert</a:t>
            </a:r>
            <a:r>
              <a:rPr lang="en-US" dirty="0" smtClean="0"/>
              <a:t> the interface into something different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façade does not encapsulate; it just provides a simplified interface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Home Theater Façade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5456" y="1353756"/>
            <a:ext cx="6110160" cy="5558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Home Theater Façade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747" y="1385690"/>
            <a:ext cx="7561252" cy="5383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Remote to Rule them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3964" y="1309343"/>
            <a:ext cx="5009296" cy="5369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Façade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414261" y="2467581"/>
            <a:ext cx="6687903" cy="2178976"/>
          </a:xfrm>
          <a:prstGeom prst="cube">
            <a:avLst>
              <a:gd name="adj" fmla="val 976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The Façade Pattern</a:t>
            </a:r>
            <a:r>
              <a:rPr lang="en-US" sz="2400" dirty="0" smtClean="0"/>
              <a:t> provides a unified interface to a set of interfaces in a subsystem. Façade defines a higher-level interface that makes the subsystem easier to use.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 Sidebar: The Principle of Least Knowledge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As a general design principle, you should reduce the interactions between objects to just a few “close friends”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Be careful of the number of classes an object interacts with and also how it comes to interact with those classes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Prevents creating designs that have a very high degree of coupling among classes (these systems are much more fragile)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General guidelines: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Only invoke methods that belong to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The object itself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Objects passed as parameters to the method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Any object the method creates or instantiates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Any components of the object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Do </a:t>
            </a:r>
            <a:r>
              <a:rPr lang="en-US" b="1" dirty="0" smtClean="0"/>
              <a:t>not</a:t>
            </a:r>
            <a:r>
              <a:rPr lang="en-US" dirty="0" smtClean="0"/>
              <a:t> invoke methods on objects that were returned from calling other methods!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015848" y="4214283"/>
            <a:ext cx="3806416" cy="2643717"/>
            <a:chOff x="4521195" y="4620683"/>
            <a:chExt cx="3429004" cy="22373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622799" y="4927600"/>
              <a:ext cx="3327400" cy="19304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521195" y="4620683"/>
              <a:ext cx="999067" cy="6138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05868" y="2030928"/>
            <a:ext cx="3864382" cy="2098689"/>
            <a:chOff x="4673600" y="2891366"/>
            <a:chExt cx="3589865" cy="17687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6132" y="3146113"/>
              <a:ext cx="3217333" cy="151403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73600" y="2891366"/>
              <a:ext cx="999067" cy="6138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11866"/>
            <a:ext cx="8165449" cy="1079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96" y="4030133"/>
            <a:ext cx="6448037" cy="1093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of Least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a.k.a. Law of Demeter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Advantages</a:t>
            </a:r>
            <a:endParaRPr lang="en-US" dirty="0" smtClean="0"/>
          </a:p>
          <a:p>
            <a:pPr lvl="1"/>
            <a:r>
              <a:rPr lang="en-US" dirty="0" smtClean="0"/>
              <a:t>Reduces dependencies between objects, which has been demonstrated to reduce maintenance costs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Disadvantages</a:t>
            </a:r>
            <a:endParaRPr lang="en-US" dirty="0" smtClean="0"/>
          </a:p>
          <a:p>
            <a:pPr lvl="1"/>
            <a:r>
              <a:rPr lang="en-US" dirty="0" smtClean="0"/>
              <a:t>Results in more “wrapper” classes to avoid method calls to other components</a:t>
            </a:r>
            <a:endParaRPr lang="en-US" dirty="0" smtClean="0"/>
          </a:p>
          <a:p>
            <a:pPr lvl="1"/>
            <a:r>
              <a:rPr lang="en-US" dirty="0" smtClean="0"/>
              <a:t>This can result in increased complexity and development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Good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137" y="1118095"/>
            <a:ext cx="8261172" cy="5739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Singleton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1414262" y="2467581"/>
            <a:ext cx="6494062" cy="2178976"/>
          </a:xfrm>
          <a:prstGeom prst="cube">
            <a:avLst>
              <a:gd name="adj" fmla="val 976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The Singleton Pattern</a:t>
            </a:r>
            <a:r>
              <a:rPr lang="en-US" sz="2400" dirty="0" smtClean="0"/>
              <a:t> ensures a class has only one instance and provides a global point of access to that instance.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this violate the Principle of Least Knowledge?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683" y="2540000"/>
            <a:ext cx="8926612" cy="2810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this violate the Principle of Least Knowledge?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315633"/>
            <a:ext cx="8229600" cy="3890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399"/>
            <a:ext cx="2438400" cy="33612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Façade and the Principle of Least 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533399"/>
            <a:ext cx="6180667" cy="6180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Pattern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Scenario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You’re writing code for a new remote control for TVs</a:t>
            </a:r>
            <a:endParaRPr lang="en-US" dirty="0" smtClean="0"/>
          </a:p>
          <a:p>
            <a:r>
              <a:rPr lang="en-US" dirty="0" smtClean="0"/>
              <a:t>You’re a good OO designer, so you’ll make good use of abstraction</a:t>
            </a:r>
            <a:endParaRPr lang="en-US" dirty="0" smtClean="0"/>
          </a:p>
          <a:p>
            <a:pPr lvl="1"/>
            <a:r>
              <a:rPr lang="en-US" dirty="0" smtClean="0"/>
              <a:t>You’ll have a </a:t>
            </a:r>
            <a:r>
              <a:rPr lang="en-US" dirty="0" err="1" smtClean="0"/>
              <a:t>RemoteControl</a:t>
            </a:r>
            <a:r>
              <a:rPr lang="en-US" dirty="0" smtClean="0"/>
              <a:t> base class and multiple implementations, one for each model of TV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910" y="3569360"/>
            <a:ext cx="5843339" cy="3081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Dilemma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750"/>
            <a:ext cx="8229600" cy="4876800"/>
          </a:xfrm>
        </p:spPr>
        <p:txBody>
          <a:bodyPr/>
          <a:lstStyle/>
          <a:p>
            <a:r>
              <a:rPr lang="en-US" dirty="0" smtClean="0"/>
              <a:t>The problem is that only the implementations can vary</a:t>
            </a:r>
            <a:endParaRPr lang="en-US" dirty="0" smtClean="0"/>
          </a:p>
          <a:p>
            <a:r>
              <a:rPr lang="en-US" dirty="0" smtClean="0"/>
              <a:t>You need to make it possible for the abstraction to vary</a:t>
            </a:r>
            <a:endParaRPr lang="en-US" dirty="0" smtClean="0"/>
          </a:p>
          <a:p>
            <a:r>
              <a:rPr lang="en-US" dirty="0" smtClean="0"/>
              <a:t>Do you remember “favor composition over inheritance”?</a:t>
            </a:r>
            <a:endParaRPr lang="en-US" dirty="0" smtClean="0"/>
          </a:p>
          <a:p>
            <a:pPr lvl="1"/>
            <a:r>
              <a:rPr lang="en-US" dirty="0" smtClean="0"/>
              <a:t>How can we employ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321" y="3243674"/>
            <a:ext cx="4752123" cy="3542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Now you have two separate class hierarchies: one for the abstraction, and one for the implementation</a:t>
            </a:r>
            <a:endParaRPr lang="en-US" dirty="0" smtClean="0"/>
          </a:p>
          <a:p>
            <a:pPr lvl="1"/>
            <a:r>
              <a:rPr lang="en-US" dirty="0" smtClean="0"/>
              <a:t>The “has-a” relationship between the two is the “bridge”</a:t>
            </a:r>
            <a:endParaRPr lang="en-US" dirty="0" smtClean="0"/>
          </a:p>
          <a:p>
            <a:r>
              <a:rPr lang="en-US" dirty="0" smtClean="0"/>
              <a:t>Benefits</a:t>
            </a:r>
            <a:endParaRPr lang="en-US" dirty="0" smtClean="0"/>
          </a:p>
          <a:p>
            <a:pPr lvl="1"/>
            <a:r>
              <a:rPr lang="en-US" dirty="0" smtClean="0"/>
              <a:t>Decouples an implementation so it is not permanently bound to an unchanging interface</a:t>
            </a:r>
            <a:endParaRPr lang="en-US" dirty="0" smtClean="0"/>
          </a:p>
          <a:p>
            <a:pPr lvl="1"/>
            <a:r>
              <a:rPr lang="en-US" dirty="0" smtClean="0"/>
              <a:t>Abstraction and implementation can be extended independently</a:t>
            </a:r>
            <a:endParaRPr lang="en-US" dirty="0" smtClean="0"/>
          </a:p>
          <a:p>
            <a:pPr lvl="1"/>
            <a:r>
              <a:rPr lang="en-US" dirty="0" smtClean="0"/>
              <a:t>Changes to the concrete abstraction classes don’t affect the client</a:t>
            </a:r>
            <a:endParaRPr lang="en-US" dirty="0" smtClean="0"/>
          </a:p>
          <a:p>
            <a:r>
              <a:rPr lang="en-US" dirty="0" smtClean="0"/>
              <a:t>Uses</a:t>
            </a:r>
            <a:endParaRPr lang="en-US" dirty="0" smtClean="0"/>
          </a:p>
          <a:p>
            <a:pPr lvl="1"/>
            <a:r>
              <a:rPr lang="en-US" dirty="0" smtClean="0"/>
              <a:t>Useful in graphics and windowing systems that need to run over multiple platforms</a:t>
            </a:r>
            <a:endParaRPr lang="en-US" dirty="0" smtClean="0"/>
          </a:p>
          <a:p>
            <a:pPr lvl="1"/>
            <a:r>
              <a:rPr lang="en-US" dirty="0" smtClean="0"/>
              <a:t>Useful anytime you need to vary an interface and an implementation in different ways</a:t>
            </a:r>
            <a:endParaRPr lang="en-US" dirty="0" smtClean="0"/>
          </a:p>
          <a:p>
            <a:r>
              <a:rPr lang="en-US" dirty="0" smtClean="0"/>
              <a:t>Disadvantages</a:t>
            </a:r>
            <a:endParaRPr lang="en-US" dirty="0" smtClean="0"/>
          </a:p>
          <a:p>
            <a:pPr lvl="1"/>
            <a:r>
              <a:rPr lang="en-US" dirty="0" smtClean="0"/>
              <a:t>Increases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codes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public interface TV {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void On();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void Off();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void tuneChannel();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public class SonyTV implements TV{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@Override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public void On() {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    System.out.println("Sony on”);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@Override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public void Off() {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    System.out.println("Sony off");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@Override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public void tuneChannel() {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    System.out.println("Sony tune channel");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codes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public abstract class RemoteControl {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public TV tv;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public void On(){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    tv.On();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public void Off(){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    tv.Off();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public void SetChannel(){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    tv.tuneChannel();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public class PowerRemote extends RemoteControl{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@Override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public void SetChannel() {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    System.out.println("reset the channel");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    super.SetChannel();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   }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codes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public class Client {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    public static void main(String[] args) {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        RemoteControl remoteControl = new PowerRemote();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        remoteControl.tv = new SonyTV();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        remoteControl.On();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        remoteControl.Off();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        remoteControl.SetChannel();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}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Singleton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89" y="2059325"/>
            <a:ext cx="8843085" cy="3801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http://cleanbugs.com/item/bridging-mode-for-java-design-patterns-413908.html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Flyweight Pattern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Scenario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want to add trees to a landscape design application</a:t>
            </a:r>
            <a:endParaRPr lang="en-US" dirty="0" smtClean="0"/>
          </a:p>
          <a:p>
            <a:pPr lvl="1"/>
            <a:r>
              <a:rPr lang="en-US" dirty="0" smtClean="0"/>
              <a:t>Trees are pretty dumb; they have x-y locations, they can draw themselves dynamically (depending on an age attribute)</a:t>
            </a:r>
            <a:endParaRPr lang="en-US" dirty="0" smtClean="0"/>
          </a:p>
          <a:p>
            <a:pPr lvl="1"/>
            <a:r>
              <a:rPr lang="en-US" dirty="0" smtClean="0"/>
              <a:t>A user might want to add lots and lots of trees</a:t>
            </a:r>
            <a:endParaRPr lang="en-US" dirty="0" smtClean="0"/>
          </a:p>
          <a:p>
            <a:r>
              <a:rPr lang="en-US" dirty="0" smtClean="0"/>
              <a:t>A user of your application is complaining that, when he creates large groves of trees, the app gets sluggish</a:t>
            </a:r>
            <a:endParaRPr lang="en-US" dirty="0" smtClean="0"/>
          </a:p>
          <a:p>
            <a:pPr lvl="1"/>
            <a:r>
              <a:rPr lang="en-US" dirty="0" smtClean="0"/>
              <a:t>Yikes! There are THOUSANDS of tree objects!</a:t>
            </a:r>
            <a:endParaRPr lang="en-US" dirty="0" smtClean="0"/>
          </a:p>
          <a:p>
            <a:r>
              <a:rPr lang="en-US" dirty="0"/>
              <a:t>When you have tons of objects that are basically the same</a:t>
            </a:r>
            <a:endParaRPr lang="en-US" dirty="0"/>
          </a:p>
          <a:p>
            <a:pPr lvl="1"/>
            <a:r>
              <a:rPr lang="en-US" dirty="0"/>
              <a:t>Create a single instance of the object</a:t>
            </a:r>
            <a:endParaRPr lang="en-US" dirty="0"/>
          </a:p>
          <a:p>
            <a:pPr lvl="1"/>
            <a:r>
              <a:rPr lang="en-US" dirty="0"/>
              <a:t>A single client object that manages the state of all of those objects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284" y="1440292"/>
            <a:ext cx="5080000" cy="5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300" dirty="0" smtClean="0">
                <a:latin typeface="Courier New" panose="02070309020205020404"/>
                <a:cs typeface="Courier New" panose="02070309020205020404"/>
              </a:rPr>
              <a:t>public 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class Test extends 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JFrame</a:t>
            </a:r>
            <a:r>
              <a:rPr lang="en-US" sz="2300" dirty="0" smtClean="0">
                <a:latin typeface="Courier New" panose="02070309020205020404"/>
                <a:cs typeface="Courier New" panose="02070309020205020404"/>
              </a:rPr>
              <a:t>{</a:t>
            </a:r>
            <a:endParaRPr lang="en-US" sz="2300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private static final Color colors[] = { </a:t>
            </a:r>
            <a:r>
              <a:rPr lang="en-US" sz="23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Color.red</a:t>
            </a:r>
            <a:r>
              <a:rPr lang="en-US" sz="23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, </a:t>
            </a:r>
            <a:r>
              <a:rPr lang="en-US" sz="23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Color.blue</a:t>
            </a:r>
            <a:r>
              <a:rPr lang="en-US" sz="23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,</a:t>
            </a:r>
            <a:endParaRPr lang="en-US" sz="23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                            </a:t>
            </a:r>
            <a:r>
              <a:rPr lang="en-US" sz="2300" dirty="0" err="1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Color.yellow</a:t>
            </a:r>
            <a:r>
              <a:rPr lang="en-US" sz="23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, </a:t>
            </a:r>
            <a:r>
              <a:rPr lang="en-US" sz="23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Color.orange</a:t>
            </a:r>
            <a:r>
              <a:rPr lang="en-US" sz="23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,</a:t>
            </a:r>
            <a:endParaRPr lang="en-US" sz="23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                            </a:t>
            </a:r>
            <a:r>
              <a:rPr lang="en-US" sz="2300" dirty="0" err="1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Color.black</a:t>
            </a:r>
            <a:r>
              <a:rPr lang="en-US" sz="23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,  </a:t>
            </a:r>
            <a:r>
              <a:rPr lang="en-US" sz="23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Color.white</a:t>
            </a:r>
            <a:r>
              <a:rPr lang="en-US" sz="23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};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 public Test() {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    </a:t>
            </a:r>
            <a:r>
              <a:rPr lang="en-US" sz="2300" dirty="0" smtClean="0">
                <a:latin typeface="Courier New" panose="02070309020205020404"/>
                <a:cs typeface="Courier New" panose="02070309020205020404"/>
              </a:rPr>
              <a:t>// …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  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    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button.addActionListener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(new 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ActionListener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() {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       public void 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actionPerformed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ActionEvent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 event) {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          Graphics g = 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panel.getGraphics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();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          for(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int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i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=0; 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i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 &lt; NUMBER_OF_LINES; ++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i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) {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             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g.setColor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2300" dirty="0" err="1">
                <a:latin typeface="Courier New" panose="02070309020205020404"/>
                <a:cs typeface="Courier New" panose="02070309020205020404"/>
              </a:rPr>
              <a:t>getRandomColor</a:t>
            </a:r>
            <a:r>
              <a:rPr lang="en-US" sz="2300" dirty="0">
                <a:latin typeface="Courier New" panose="02070309020205020404"/>
                <a:cs typeface="Courier New" panose="02070309020205020404"/>
              </a:rPr>
              <a:t>());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             </a:t>
            </a:r>
            <a:r>
              <a:rPr lang="en-US" sz="2300" b="1" dirty="0" err="1">
                <a:latin typeface="Courier New" panose="02070309020205020404"/>
                <a:cs typeface="Courier New" panose="02070309020205020404"/>
              </a:rPr>
              <a:t>g.drawLine</a:t>
            </a:r>
            <a:r>
              <a:rPr lang="en-US" sz="2300" b="1" dirty="0">
                <a:latin typeface="Courier New" panose="02070309020205020404"/>
                <a:cs typeface="Courier New" panose="02070309020205020404"/>
              </a:rPr>
              <a:t>(</a:t>
            </a:r>
            <a:r>
              <a:rPr lang="en-US" sz="2300" b="1" dirty="0" err="1">
                <a:latin typeface="Courier New" panose="02070309020205020404"/>
                <a:cs typeface="Courier New" panose="02070309020205020404"/>
              </a:rPr>
              <a:t>getRandomX</a:t>
            </a:r>
            <a:r>
              <a:rPr lang="en-US" sz="2300" b="1" dirty="0">
                <a:latin typeface="Courier New" panose="02070309020205020404"/>
                <a:cs typeface="Courier New" panose="02070309020205020404"/>
              </a:rPr>
              <a:t>(), </a:t>
            </a:r>
            <a:r>
              <a:rPr lang="en-US" sz="2300" b="1" dirty="0" err="1">
                <a:latin typeface="Courier New" panose="02070309020205020404"/>
                <a:cs typeface="Courier New" panose="02070309020205020404"/>
              </a:rPr>
              <a:t>getRandomY</a:t>
            </a:r>
            <a:r>
              <a:rPr lang="en-US" sz="2300" b="1" dirty="0">
                <a:latin typeface="Courier New" panose="02070309020205020404"/>
                <a:cs typeface="Courier New" panose="02070309020205020404"/>
              </a:rPr>
              <a:t>(), 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b="1" dirty="0">
                <a:latin typeface="Courier New" panose="02070309020205020404"/>
                <a:cs typeface="Courier New" panose="02070309020205020404"/>
              </a:rPr>
              <a:t>                          </a:t>
            </a:r>
            <a:r>
              <a:rPr lang="en-US" sz="2300" b="1" dirty="0" err="1">
                <a:latin typeface="Courier New" panose="02070309020205020404"/>
                <a:cs typeface="Courier New" panose="02070309020205020404"/>
              </a:rPr>
              <a:t>getRandomX</a:t>
            </a:r>
            <a:r>
              <a:rPr lang="en-US" sz="2300" b="1" dirty="0">
                <a:latin typeface="Courier New" panose="02070309020205020404"/>
                <a:cs typeface="Courier New" panose="02070309020205020404"/>
              </a:rPr>
              <a:t>(), </a:t>
            </a:r>
            <a:r>
              <a:rPr lang="en-US" sz="2300" b="1" dirty="0" err="1">
                <a:latin typeface="Courier New" panose="02070309020205020404"/>
                <a:cs typeface="Courier New" panose="02070309020205020404"/>
              </a:rPr>
              <a:t>getRandomY</a:t>
            </a:r>
            <a:r>
              <a:rPr lang="en-US" sz="2300" b="1" dirty="0">
                <a:latin typeface="Courier New" panose="02070309020205020404"/>
                <a:cs typeface="Courier New" panose="02070309020205020404"/>
              </a:rPr>
              <a:t>());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          }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       }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    });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   </a:t>
            </a:r>
            <a:r>
              <a:rPr lang="en-US" sz="2300" dirty="0" smtClean="0">
                <a:latin typeface="Courier New" panose="02070309020205020404"/>
                <a:cs typeface="Courier New" panose="02070309020205020404"/>
              </a:rPr>
              <a:t>}</a:t>
            </a:r>
            <a:endParaRPr lang="en-US" sz="2300" dirty="0" smtClean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private 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Color 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getRandomColor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 {</a:t>
            </a:r>
            <a:endParaRPr lang="en-US" sz="2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return colors[(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)(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Math.random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()*</a:t>
            </a:r>
            <a:r>
              <a:rPr lang="en-US" sz="2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colors.length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)];</a:t>
            </a:r>
            <a:endParaRPr lang="en-US" sz="2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}</a:t>
            </a:r>
            <a:endParaRPr lang="en-US" sz="22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 smtClean="0">
                <a:latin typeface="Courier New" panose="02070309020205020404"/>
                <a:cs typeface="Courier New" panose="02070309020205020404"/>
              </a:rPr>
              <a:t>   // helper methods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/>
                <a:cs typeface="Courier New" panose="02070309020205020404"/>
              </a:rPr>
              <a:t>}</a:t>
            </a:r>
            <a:endParaRPr lang="en-US" sz="2300" dirty="0">
              <a:latin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with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public 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class Test extends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JFrame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public Test() {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//.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..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button.addActionListener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(new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ActionListener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 {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public void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actionPerformed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ActionEvent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event) {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Graphics g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panel.getGraphics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();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for(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=0;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&lt; NUMBER_OF_LINES; ++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) {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   </a:t>
            </a:r>
            <a:r>
              <a:rPr lang="en-US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Color color =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getRandomColor</a:t>
            </a:r>
            <a:r>
              <a:rPr lang="en-US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();</a:t>
            </a:r>
            <a:endParaRPr lang="en-US" b="1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	   Line </a:t>
            </a:r>
            <a:r>
              <a:rPr lang="en-US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line = new Line(color,</a:t>
            </a:r>
            <a:endParaRPr lang="en-US" b="1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                       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getRandomX</a:t>
            </a:r>
            <a:r>
              <a:rPr lang="en-US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(),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getRandomY</a:t>
            </a:r>
            <a:r>
              <a:rPr lang="en-US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(), </a:t>
            </a:r>
            <a:endParaRPr lang="en-US" b="1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                       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getRandomX</a:t>
            </a:r>
            <a:r>
              <a:rPr lang="en-US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(),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getRandomY</a:t>
            </a:r>
            <a:r>
              <a:rPr lang="en-US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());</a:t>
            </a:r>
            <a:endParaRPr lang="en-US" b="1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  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line.draw</a:t>
            </a:r>
            <a:r>
              <a:rPr lang="en-US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(g);</a:t>
            </a:r>
            <a:endParaRPr lang="en-US" b="1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}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}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});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}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...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}</a:t>
            </a:r>
            <a:endParaRPr lang="en-US" dirty="0" smtClean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public 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class Line {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private Color color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Color.black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;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private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x, y, x2, y2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;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public Line(Color color,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x,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y,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x2,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y2) {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this.color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= color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;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this.x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= x;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this.y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= y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;  this.x2 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= x2; this.y2 = y2;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}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public void draw(Graphics g) {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g.setColor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(color);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g.drawLine</a:t>
            </a: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(x, y, x2, y2);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}</a:t>
            </a:r>
            <a:endParaRPr lang="en-US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Yikes!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made 10,000 Line objects. That</a:t>
            </a:r>
            <a:r>
              <a:rPr lang="fr-FR" dirty="0" smtClean="0"/>
              <a:t>’</a:t>
            </a:r>
            <a:r>
              <a:rPr lang="en-US" dirty="0" smtClean="0"/>
              <a:t>s insane</a:t>
            </a:r>
            <a:endParaRPr lang="en-US" dirty="0" smtClean="0"/>
          </a:p>
          <a:p>
            <a:r>
              <a:rPr lang="en-US" dirty="0" smtClean="0"/>
              <a:t>Instead, let’s group lines by some fundamental characteristic, say color</a:t>
            </a:r>
            <a:endParaRPr lang="en-US" dirty="0" smtClean="0"/>
          </a:p>
          <a:p>
            <a:pPr lvl="1"/>
            <a:r>
              <a:rPr lang="en-US" dirty="0" smtClean="0"/>
              <a:t>Now we only need to create six lines; then we can reuse the implementation…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Flyweight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public class Test extends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JFrame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//.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..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public Test() {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//.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..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button.addActionListener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(new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ActionListener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 {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public void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actionPerformed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ActionEvent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event) {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Graphics g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panel.getGraphics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();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for(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=0;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&lt; NUMBER_OF_LINES; ++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) {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  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Line line =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LineFactory.getLine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getRandomColor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());</a:t>
            </a:r>
            <a:endParaRPr lang="en-US" sz="1400" b="1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  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line.draw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(g,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getRandomX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(),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getRandomY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(), </a:t>
            </a:r>
            <a:endParaRPr lang="en-US" sz="1400" b="1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               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getRandomX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(),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getRandomY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());</a:t>
            </a:r>
            <a:endParaRPr lang="en-US" sz="1400" b="1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   }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}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});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}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//.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..</a:t>
            </a:r>
            <a:endParaRPr lang="en-US" sz="14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}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Flyweight Lines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public class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LineFactory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{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private static final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HashMap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linesByColor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= new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HashMap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();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public static Line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getLine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(Color color) {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Line line = (Line)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linesByColor.get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(color);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if(line == null) {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line = new Line(color);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linesByColor.put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(color, line);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System.out.println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("Creating " + color + " line");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}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return line;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}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}</a:t>
            </a:r>
            <a:endParaRPr lang="en-US" sz="1200" dirty="0" smtClean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public class Line {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private Color color;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public Line(Color color) {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this.color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= color;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}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public void draw(Graphics g,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x,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y,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x2,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y2) {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g.setColor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(color);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g.drawLine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(x, y, x2, y2);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   }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</a:rPr>
              <a:t>}</a:t>
            </a:r>
            <a:endParaRPr lang="en-US" sz="1200" dirty="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a problem…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Singleton pattern, as we have implemented it, is not </a:t>
            </a:r>
            <a:r>
              <a:rPr lang="en-US" b="1" dirty="0" smtClean="0">
                <a:solidFill>
                  <a:schemeClr val="accent4"/>
                </a:solidFill>
              </a:rPr>
              <a:t>thread safe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/>
              <a:t>Let’s explore what happens when multiple threads access the singleton pattern simultaneously.</a:t>
            </a:r>
            <a:endParaRPr lang="en-US" dirty="0" smtClean="0"/>
          </a:p>
          <a:p>
            <a:r>
              <a:rPr lang="en-US" dirty="0" smtClean="0"/>
              <a:t>Draw a sequence diagram with three actors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Singleton</a:t>
            </a:r>
            <a:r>
              <a:rPr lang="en-US" dirty="0" smtClean="0"/>
              <a:t> object</a:t>
            </a:r>
            <a:endParaRPr lang="en-US" dirty="0" smtClean="0"/>
          </a:p>
          <a:p>
            <a:pPr lvl="1"/>
            <a:r>
              <a:rPr lang="en-US" dirty="0" smtClean="0"/>
              <a:t>Two “client” threads</a:t>
            </a:r>
            <a:endParaRPr lang="en-US" dirty="0" smtClean="0"/>
          </a:p>
          <a:p>
            <a:r>
              <a:rPr lang="en-US" dirty="0" smtClean="0"/>
              <a:t>Show a sequence of legal calls to the 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Singleton</a:t>
            </a:r>
            <a:r>
              <a:rPr lang="en-US" dirty="0" smtClean="0"/>
              <a:t> object’s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getInstance</a:t>
            </a:r>
            <a:r>
              <a:rPr lang="en-US" dirty="0" smtClean="0">
                <a:latin typeface="Courier New" panose="02070309020205020404"/>
                <a:cs typeface="Courier New" panose="02070309020205020404"/>
              </a:rPr>
              <a:t>()</a:t>
            </a:r>
            <a:r>
              <a:rPr lang="en-US" dirty="0" smtClean="0"/>
              <a:t> method (including its internals) that results in the instantiation of two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Creational patterns: dealing with object creations</a:t>
            </a:r>
            <a:endParaRPr lang="en-US" dirty="0"/>
          </a:p>
          <a:p>
            <a:r>
              <a:rPr lang="en-US" dirty="0"/>
              <a:t>Structural patterns: easing the design by identifying simple ways to realize relationships among entities.</a:t>
            </a:r>
            <a:endParaRPr lang="en-US" dirty="0"/>
          </a:p>
          <a:p>
            <a:r>
              <a:rPr lang="en-US" dirty="0"/>
              <a:t>Behavioral patterns: </a:t>
            </a:r>
            <a:r>
              <a:rPr lang="en-US" altLang="zh-CN" dirty="0"/>
              <a:t>identifying communication patterns among entities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Principles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encapsulate what varies</a:t>
            </a:r>
            <a:endParaRPr lang="en-US" altLang="zh-CN"/>
          </a:p>
          <a:p>
            <a:r>
              <a:rPr lang="en-US" altLang="zh-CN"/>
              <a:t>favor composition over inheritence </a:t>
            </a:r>
            <a:endParaRPr lang="en-US" altLang="zh-CN"/>
          </a:p>
          <a:p>
            <a:r>
              <a:rPr lang="en-US" altLang="zh-CN"/>
              <a:t>program to interface, not to implementation</a:t>
            </a:r>
            <a:endParaRPr lang="en-US" altLang="zh-CN"/>
          </a:p>
          <a:p>
            <a:r>
              <a:rPr lang="en-US" altLang="zh-CN"/>
              <a:t>liskov substitute </a:t>
            </a:r>
            <a:endParaRPr lang="en-US" altLang="zh-CN"/>
          </a:p>
          <a:p>
            <a:r>
              <a:rPr lang="en-US" altLang="zh-CN"/>
              <a:t>open for extensions, closed for modification</a:t>
            </a:r>
            <a:endParaRPr lang="en-US" altLang="zh-CN"/>
          </a:p>
          <a:p>
            <a:r>
              <a:rPr lang="en-US" altLang="zh-CN"/>
              <a:t>depend upon abstractions, not upon implementations</a:t>
            </a:r>
            <a:endParaRPr lang="en-US" altLang="zh-CN"/>
          </a:p>
          <a:p>
            <a:r>
              <a:rPr lang="en-US" altLang="zh-CN"/>
              <a:t>least knowledge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 little extras	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6" name="内容占位符 5" descr="webwxgetmsgimg (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27200"/>
            <a:ext cx="8229600" cy="462153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 little extras	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1A09FB-B7E1-A84A-81E7-727DE4609E44}" type="slidenum">
              <a:rPr lang="en-US" smtClean="0"/>
            </a:fld>
            <a:endParaRPr lang="en-US"/>
          </a:p>
        </p:txBody>
      </p:sp>
      <p:pic>
        <p:nvPicPr>
          <p:cNvPr id="5" name="内容占位符 4" descr="webwxgetmsgimg (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27200"/>
            <a:ext cx="8229600" cy="462153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0</TotalTime>
  <Words>23094</Words>
  <Application>WPS Presentation</Application>
  <PresentationFormat>全屏显示(4:3)</PresentationFormat>
  <Paragraphs>1073</Paragraphs>
  <Slides>93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2" baseType="lpstr">
      <vt:lpstr>Arial</vt:lpstr>
      <vt:lpstr>宋体</vt:lpstr>
      <vt:lpstr>Wingdings</vt:lpstr>
      <vt:lpstr>Courier New</vt:lpstr>
      <vt:lpstr>微软雅黑</vt:lpstr>
      <vt:lpstr>Arial Unicode MS</vt:lpstr>
      <vt:lpstr>Calibri</vt:lpstr>
      <vt:lpstr>Courier New</vt:lpstr>
      <vt:lpstr>Clarity</vt:lpstr>
      <vt:lpstr>Design Patterns III</vt:lpstr>
      <vt:lpstr>The Singleton Pattern</vt:lpstr>
      <vt:lpstr>The Notion of a Singleton</vt:lpstr>
      <vt:lpstr>Towards a Singleton</vt:lpstr>
      <vt:lpstr>Towards a Singleton (cont.)</vt:lpstr>
      <vt:lpstr>The Classic Singleton</vt:lpstr>
      <vt:lpstr>The Singleton Pattern</vt:lpstr>
      <vt:lpstr>The Singleton Class Diagram</vt:lpstr>
      <vt:lpstr>We have a problem…</vt:lpstr>
      <vt:lpstr>An example		</vt:lpstr>
      <vt:lpstr>The “Fix” is Easy</vt:lpstr>
      <vt:lpstr>Whoops. What are the options, then?</vt:lpstr>
      <vt:lpstr>One more option…</vt:lpstr>
      <vt:lpstr>The Command Pattern</vt:lpstr>
      <vt:lpstr>The Mission: A Remote Control</vt:lpstr>
      <vt:lpstr>The Vendor Classes</vt:lpstr>
      <vt:lpstr>Towards a Design</vt:lpstr>
      <vt:lpstr>Command Objects (in context)</vt:lpstr>
      <vt:lpstr>An Analogy</vt:lpstr>
      <vt:lpstr>The Command Pattern in  General</vt:lpstr>
      <vt:lpstr>Quick Quiz</vt:lpstr>
      <vt:lpstr>Quick Quiz</vt:lpstr>
      <vt:lpstr>A First Command Object</vt:lpstr>
      <vt:lpstr>Using the Command Object</vt:lpstr>
      <vt:lpstr>A Simple Test of the Remote</vt:lpstr>
      <vt:lpstr>Can you do it?</vt:lpstr>
      <vt:lpstr>Solution</vt:lpstr>
      <vt:lpstr>The Command Pattern</vt:lpstr>
      <vt:lpstr>The Command Pattern</vt:lpstr>
      <vt:lpstr>The Command Pattern in Action</vt:lpstr>
      <vt:lpstr>The Command Pattern Class Diagram</vt:lpstr>
      <vt:lpstr>Back to our Remote…</vt:lpstr>
      <vt:lpstr>Question</vt:lpstr>
      <vt:lpstr>Implement Remote Control	</vt:lpstr>
      <vt:lpstr>Let’s Add Support for the Undo Button</vt:lpstr>
      <vt:lpstr>The Adapter Pattern</vt:lpstr>
      <vt:lpstr>The Adapter Analogy</vt:lpstr>
      <vt:lpstr>The OO Adapter</vt:lpstr>
      <vt:lpstr>Writing an Adaptor</vt:lpstr>
      <vt:lpstr>A New Fowl…</vt:lpstr>
      <vt:lpstr>Now here’s my problem</vt:lpstr>
      <vt:lpstr>The TurkeyAdapter</vt:lpstr>
      <vt:lpstr>Let's test it</vt:lpstr>
      <vt:lpstr>The Adapter Pieces</vt:lpstr>
      <vt:lpstr>Questions</vt:lpstr>
      <vt:lpstr>The Adapter Pattern</vt:lpstr>
      <vt:lpstr>The Adapter Class Diagram</vt:lpstr>
      <vt:lpstr>Adapter Pattern and Good OO Design</vt:lpstr>
      <vt:lpstr>An Example Adapter in the Wild</vt:lpstr>
      <vt:lpstr>Backwards Compatibility</vt:lpstr>
      <vt:lpstr>Let’s Examine the Interfaces</vt:lpstr>
      <vt:lpstr>The Class Diagram</vt:lpstr>
      <vt:lpstr>How to Handle the remove() method</vt:lpstr>
      <vt:lpstr>The EnumerationIterator Adapter</vt:lpstr>
      <vt:lpstr>The FaCade Pattern</vt:lpstr>
      <vt:lpstr>A Home Theater</vt:lpstr>
      <vt:lpstr>Watching a Movie</vt:lpstr>
      <vt:lpstr>Codes	</vt:lpstr>
      <vt:lpstr>Further Complications…</vt:lpstr>
      <vt:lpstr>PowerPoint 演示文稿</vt:lpstr>
      <vt:lpstr>Sidebar: Façade vs. Adapter</vt:lpstr>
      <vt:lpstr>The Home Theater Façade</vt:lpstr>
      <vt:lpstr>The Home Theater Façade </vt:lpstr>
      <vt:lpstr>One Remote to Rule them All</vt:lpstr>
      <vt:lpstr>The Façade Pattern</vt:lpstr>
      <vt:lpstr>A Sidebar: The Principle of Least Knowledge</vt:lpstr>
      <vt:lpstr>An Example</vt:lpstr>
      <vt:lpstr>Principle of Least Knowledge</vt:lpstr>
      <vt:lpstr>Examples of Good Practice</vt:lpstr>
      <vt:lpstr>Exercise</vt:lpstr>
      <vt:lpstr>Exercise</vt:lpstr>
      <vt:lpstr>Façade and the Principle of Least Knowledge</vt:lpstr>
      <vt:lpstr>Bridge Pattern</vt:lpstr>
      <vt:lpstr>The Scenario</vt:lpstr>
      <vt:lpstr>The Dilemma</vt:lpstr>
      <vt:lpstr>The Result</vt:lpstr>
      <vt:lpstr>Writing an Adaptor</vt:lpstr>
      <vt:lpstr>Some codes</vt:lpstr>
      <vt:lpstr>Some codes</vt:lpstr>
      <vt:lpstr>An Example </vt:lpstr>
      <vt:lpstr>Flyweight Pattern</vt:lpstr>
      <vt:lpstr>The Scenario</vt:lpstr>
      <vt:lpstr>An Example</vt:lpstr>
      <vt:lpstr>An Example (cont.)</vt:lpstr>
      <vt:lpstr>An Example with Classes</vt:lpstr>
      <vt:lpstr>Yikes!</vt:lpstr>
      <vt:lpstr>Flyweight Lines</vt:lpstr>
      <vt:lpstr>Flyweight Lines (cont.)</vt:lpstr>
      <vt:lpstr>Questions?</vt:lpstr>
      <vt:lpstr>Summarization</vt:lpstr>
      <vt:lpstr>Principles	</vt:lpstr>
      <vt:lpstr>A little extras	</vt:lpstr>
      <vt:lpstr>A little extras	</vt:lpstr>
    </vt:vector>
  </TitlesOfParts>
  <Company>The University of Texas at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Julien</dc:creator>
  <cp:lastModifiedBy>lab604</cp:lastModifiedBy>
  <cp:revision>309</cp:revision>
  <cp:lastPrinted>2014-10-27T16:10:00Z</cp:lastPrinted>
  <dcterms:created xsi:type="dcterms:W3CDTF">2014-01-02T17:08:00Z</dcterms:created>
  <dcterms:modified xsi:type="dcterms:W3CDTF">2022-11-16T15:21:22Z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8B01737B684B42F2BB01CF6E909288D0</vt:lpwstr>
  </property>
</Properties>
</file>